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33"/>
  </p:notesMasterIdLst>
  <p:handoutMasterIdLst>
    <p:handoutMasterId r:id="rId34"/>
  </p:handoutMasterIdLst>
  <p:sldIdLst>
    <p:sldId id="382" r:id="rId2"/>
    <p:sldId id="292" r:id="rId3"/>
    <p:sldId id="293" r:id="rId4"/>
    <p:sldId id="426" r:id="rId5"/>
    <p:sldId id="425" r:id="rId6"/>
    <p:sldId id="385" r:id="rId7"/>
    <p:sldId id="448" r:id="rId8"/>
    <p:sldId id="386" r:id="rId9"/>
    <p:sldId id="407" r:id="rId10"/>
    <p:sldId id="439" r:id="rId11"/>
    <p:sldId id="365" r:id="rId12"/>
    <p:sldId id="441" r:id="rId13"/>
    <p:sldId id="442" r:id="rId14"/>
    <p:sldId id="388" r:id="rId15"/>
    <p:sldId id="396" r:id="rId16"/>
    <p:sldId id="443" r:id="rId17"/>
    <p:sldId id="434" r:id="rId18"/>
    <p:sldId id="444" r:id="rId19"/>
    <p:sldId id="445" r:id="rId20"/>
    <p:sldId id="446" r:id="rId21"/>
    <p:sldId id="447" r:id="rId22"/>
    <p:sldId id="329" r:id="rId23"/>
    <p:sldId id="330" r:id="rId24"/>
    <p:sldId id="336" r:id="rId25"/>
    <p:sldId id="417" r:id="rId26"/>
    <p:sldId id="412" r:id="rId27"/>
    <p:sldId id="432" r:id="rId28"/>
    <p:sldId id="437" r:id="rId29"/>
    <p:sldId id="438" r:id="rId30"/>
    <p:sldId id="433" r:id="rId31"/>
    <p:sldId id="283" r:id="rId32"/>
  </p:sldIdLst>
  <p:sldSz cx="9906000" cy="6858000" type="A4"/>
  <p:notesSz cx="6797675" cy="992663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00"/>
    <a:srgbClr val="336666"/>
    <a:srgbClr val="000000"/>
    <a:srgbClr val="CCECFF"/>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4660"/>
  </p:normalViewPr>
  <p:slideViewPr>
    <p:cSldViewPr>
      <p:cViewPr>
        <p:scale>
          <a:sx n="60" d="100"/>
          <a:sy n="60" d="100"/>
        </p:scale>
        <p:origin x="-1512" y="-276"/>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ea typeface="+mn-ea"/>
              </a:defRPr>
            </a:lvl1pPr>
          </a:lstStyle>
          <a:p>
            <a:pPr>
              <a:defRPr/>
            </a:pPr>
            <a:endParaRPr lang="en-US"/>
          </a:p>
        </p:txBody>
      </p:sp>
      <p:sp>
        <p:nvSpPr>
          <p:cNvPr id="82947"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ea typeface="+mn-ea"/>
              </a:defRPr>
            </a:lvl1pPr>
          </a:lstStyle>
          <a:p>
            <a:pPr>
              <a:defRPr/>
            </a:pPr>
            <a:endParaRPr lang="en-US"/>
          </a:p>
        </p:txBody>
      </p:sp>
      <p:sp>
        <p:nvSpPr>
          <p:cNvPr id="82948"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ea typeface="+mn-ea"/>
              </a:defRPr>
            </a:lvl1pPr>
          </a:lstStyle>
          <a:p>
            <a:pPr>
              <a:defRPr/>
            </a:pPr>
            <a:endParaRPr lang="en-US"/>
          </a:p>
        </p:txBody>
      </p:sp>
      <p:sp>
        <p:nvSpPr>
          <p:cNvPr id="82949"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D423A1-2353-49D3-B1A4-C0C0419DB39C}" type="slidenum">
              <a:rPr lang="en-US" altLang="en-US"/>
              <a:pPr>
                <a:defRPr/>
              </a:pPr>
              <a:t>‹#›</a:t>
            </a:fld>
            <a:endParaRPr lang="en-US" altLang="en-US"/>
          </a:p>
        </p:txBody>
      </p:sp>
    </p:spTree>
    <p:extLst>
      <p:ext uri="{BB962C8B-B14F-4D97-AF65-F5344CB8AC3E}">
        <p14:creationId xmlns:p14="http://schemas.microsoft.com/office/powerpoint/2010/main" val="100501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ea typeface="+mn-ea"/>
              </a:defRPr>
            </a:lvl1pPr>
          </a:lstStyle>
          <a:p>
            <a:pPr>
              <a:defRPr/>
            </a:pPr>
            <a:endParaRPr lang="en-GB"/>
          </a:p>
        </p:txBody>
      </p:sp>
      <p:sp>
        <p:nvSpPr>
          <p:cNvPr id="3" name="Date Placeholder 2"/>
          <p:cNvSpPr>
            <a:spLocks noGrp="1"/>
          </p:cNvSpPr>
          <p:nvPr>
            <p:ph type="dt" idx="1"/>
          </p:nvPr>
        </p:nvSpPr>
        <p:spPr>
          <a:xfrm>
            <a:off x="3851275"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D3D59E3-9E77-45C0-BB0A-AD99D34653E9}" type="datetimeFigureOut">
              <a:rPr lang="en-GB" altLang="en-US"/>
              <a:pPr>
                <a:defRPr/>
              </a:pPr>
              <a:t>13/09/2018</a:t>
            </a:fld>
            <a:endParaRPr lang="en-GB" altLang="en-US"/>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ea typeface="+mn-ea"/>
              </a:defRPr>
            </a:lvl1pPr>
          </a:lstStyle>
          <a:p>
            <a:pPr>
              <a:defRPr/>
            </a:pPr>
            <a:endParaRPr lang="en-GB"/>
          </a:p>
        </p:txBody>
      </p:sp>
      <p:sp>
        <p:nvSpPr>
          <p:cNvPr id="7" name="Slide Number Placeholder 6"/>
          <p:cNvSpPr>
            <a:spLocks noGrp="1"/>
          </p:cNvSpPr>
          <p:nvPr>
            <p:ph type="sldNum" sz="quarter" idx="5"/>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878B785-1BA7-489B-911E-8706165133E0}" type="slidenum">
              <a:rPr lang="en-GB" altLang="en-US"/>
              <a:pPr>
                <a:defRPr/>
              </a:pPr>
              <a:t>‹#›</a:t>
            </a:fld>
            <a:endParaRPr lang="en-GB" altLang="en-US"/>
          </a:p>
        </p:txBody>
      </p:sp>
    </p:spTree>
    <p:extLst>
      <p:ext uri="{BB962C8B-B14F-4D97-AF65-F5344CB8AC3E}">
        <p14:creationId xmlns:p14="http://schemas.microsoft.com/office/powerpoint/2010/main" val="4034821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2B30999-986E-4B6E-88AF-844267817155}" type="slidenum">
              <a:rPr lang="en-GB" altLang="en-US" smtClean="0"/>
              <a:pPr/>
              <a:t>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F1FE569-70C1-4D29-84AB-39218319086A}" type="slidenum">
              <a:rPr lang="en-GB" altLang="en-US" smtClean="0"/>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B39947B-366B-41B1-912B-33167BFC52D8}" type="slidenum">
              <a:rPr lang="en-GB" altLang="en-US" smtClean="0"/>
              <a:pPr/>
              <a:t>24</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8BD608-C220-475A-8CB3-023BA2DCF1C1}" type="slidenum">
              <a:rPr lang="en-US" altLang="en-US"/>
              <a:pPr>
                <a:defRPr/>
              </a:pPr>
              <a:t>‹#›</a:t>
            </a:fld>
            <a:endParaRPr lang="en-US" altLang="en-US"/>
          </a:p>
        </p:txBody>
      </p:sp>
    </p:spTree>
    <p:extLst>
      <p:ext uri="{BB962C8B-B14F-4D97-AF65-F5344CB8AC3E}">
        <p14:creationId xmlns:p14="http://schemas.microsoft.com/office/powerpoint/2010/main" val="278282655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C03F50-615B-4BF2-BDA7-6AA33EB2753A}" type="slidenum">
              <a:rPr lang="en-US" altLang="en-US"/>
              <a:pPr>
                <a:defRPr/>
              </a:pPr>
              <a:t>‹#›</a:t>
            </a:fld>
            <a:endParaRPr lang="en-US" altLang="en-US"/>
          </a:p>
        </p:txBody>
      </p:sp>
    </p:spTree>
    <p:extLst>
      <p:ext uri="{BB962C8B-B14F-4D97-AF65-F5344CB8AC3E}">
        <p14:creationId xmlns:p14="http://schemas.microsoft.com/office/powerpoint/2010/main" val="322239714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5CB13-F431-48ED-A9F9-D8783B8BB53C}" type="slidenum">
              <a:rPr lang="en-US" altLang="en-US"/>
              <a:pPr>
                <a:defRPr/>
              </a:pPr>
              <a:t>‹#›</a:t>
            </a:fld>
            <a:endParaRPr lang="en-US" altLang="en-US"/>
          </a:p>
        </p:txBody>
      </p:sp>
    </p:spTree>
    <p:extLst>
      <p:ext uri="{BB962C8B-B14F-4D97-AF65-F5344CB8AC3E}">
        <p14:creationId xmlns:p14="http://schemas.microsoft.com/office/powerpoint/2010/main" val="257913976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51000" y="190500"/>
            <a:ext cx="7594600" cy="1527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1905000"/>
            <a:ext cx="3721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24500" y="1905000"/>
            <a:ext cx="3721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51C58D-6D45-4940-86A1-0BEB2778911B}" type="slidenum">
              <a:rPr lang="en-US" altLang="en-US"/>
              <a:pPr>
                <a:defRPr/>
              </a:pPr>
              <a:t>‹#›</a:t>
            </a:fld>
            <a:endParaRPr lang="en-US" altLang="en-US"/>
          </a:p>
        </p:txBody>
      </p:sp>
    </p:spTree>
    <p:extLst>
      <p:ext uri="{BB962C8B-B14F-4D97-AF65-F5344CB8AC3E}">
        <p14:creationId xmlns:p14="http://schemas.microsoft.com/office/powerpoint/2010/main" val="341207755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8FDBAB-48C1-4BB3-844D-76B72924FCC2}" type="slidenum">
              <a:rPr lang="en-US" altLang="en-US"/>
              <a:pPr>
                <a:defRPr/>
              </a:pPr>
              <a:t>‹#›</a:t>
            </a:fld>
            <a:endParaRPr lang="en-US" altLang="en-US"/>
          </a:p>
        </p:txBody>
      </p:sp>
    </p:spTree>
    <p:extLst>
      <p:ext uri="{BB962C8B-B14F-4D97-AF65-F5344CB8AC3E}">
        <p14:creationId xmlns:p14="http://schemas.microsoft.com/office/powerpoint/2010/main" val="341375937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2FD201-5FFB-4041-9335-76D278033D8E}" type="slidenum">
              <a:rPr lang="en-US" altLang="en-US"/>
              <a:pPr>
                <a:defRPr/>
              </a:pPr>
              <a:t>‹#›</a:t>
            </a:fld>
            <a:endParaRPr lang="en-US" altLang="en-US"/>
          </a:p>
        </p:txBody>
      </p:sp>
    </p:spTree>
    <p:extLst>
      <p:ext uri="{BB962C8B-B14F-4D97-AF65-F5344CB8AC3E}">
        <p14:creationId xmlns:p14="http://schemas.microsoft.com/office/powerpoint/2010/main" val="53915082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9E479-8980-4347-9470-4049B6F7AE99}" type="slidenum">
              <a:rPr lang="en-US" altLang="en-US"/>
              <a:pPr>
                <a:defRPr/>
              </a:pPr>
              <a:t>‹#›</a:t>
            </a:fld>
            <a:endParaRPr lang="en-US" altLang="en-US"/>
          </a:p>
        </p:txBody>
      </p:sp>
    </p:spTree>
    <p:extLst>
      <p:ext uri="{BB962C8B-B14F-4D97-AF65-F5344CB8AC3E}">
        <p14:creationId xmlns:p14="http://schemas.microsoft.com/office/powerpoint/2010/main" val="399535314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F0B526-F2EB-4C0E-A475-FA2CE8A1C465}" type="slidenum">
              <a:rPr lang="en-US" altLang="en-US"/>
              <a:pPr>
                <a:defRPr/>
              </a:pPr>
              <a:t>‹#›</a:t>
            </a:fld>
            <a:endParaRPr lang="en-US" altLang="en-US"/>
          </a:p>
        </p:txBody>
      </p:sp>
    </p:spTree>
    <p:extLst>
      <p:ext uri="{BB962C8B-B14F-4D97-AF65-F5344CB8AC3E}">
        <p14:creationId xmlns:p14="http://schemas.microsoft.com/office/powerpoint/2010/main" val="111106584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665813-BEE8-4BEC-B250-EE8139364725}" type="slidenum">
              <a:rPr lang="en-US" altLang="en-US"/>
              <a:pPr>
                <a:defRPr/>
              </a:pPr>
              <a:t>‹#›</a:t>
            </a:fld>
            <a:endParaRPr lang="en-US" altLang="en-US"/>
          </a:p>
        </p:txBody>
      </p:sp>
    </p:spTree>
    <p:extLst>
      <p:ext uri="{BB962C8B-B14F-4D97-AF65-F5344CB8AC3E}">
        <p14:creationId xmlns:p14="http://schemas.microsoft.com/office/powerpoint/2010/main" val="339153069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B36228-EA9D-4908-BCB0-CC07C7D9C13C}" type="slidenum">
              <a:rPr lang="en-US" altLang="en-US"/>
              <a:pPr>
                <a:defRPr/>
              </a:pPr>
              <a:t>‹#›</a:t>
            </a:fld>
            <a:endParaRPr lang="en-US" altLang="en-US"/>
          </a:p>
        </p:txBody>
      </p:sp>
    </p:spTree>
    <p:extLst>
      <p:ext uri="{BB962C8B-B14F-4D97-AF65-F5344CB8AC3E}">
        <p14:creationId xmlns:p14="http://schemas.microsoft.com/office/powerpoint/2010/main" val="332313535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F71242-4C5F-402E-9AE0-70A9B3AD3FCA}" type="slidenum">
              <a:rPr lang="en-US" altLang="en-US"/>
              <a:pPr>
                <a:defRPr/>
              </a:pPr>
              <a:t>‹#›</a:t>
            </a:fld>
            <a:endParaRPr lang="en-US" altLang="en-US"/>
          </a:p>
        </p:txBody>
      </p:sp>
    </p:spTree>
    <p:extLst>
      <p:ext uri="{BB962C8B-B14F-4D97-AF65-F5344CB8AC3E}">
        <p14:creationId xmlns:p14="http://schemas.microsoft.com/office/powerpoint/2010/main" val="115404658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rtlCol="0">
            <a:normAutofit/>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GB" noProof="0" smtClean="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4B55A5-F8FA-4005-B9F3-A7E5E0F12903}" type="slidenum">
              <a:rPr lang="en-US" altLang="en-US"/>
              <a:pPr>
                <a:defRPr/>
              </a:pPr>
              <a:t>‹#›</a:t>
            </a:fld>
            <a:endParaRPr lang="en-US" altLang="en-US"/>
          </a:p>
        </p:txBody>
      </p:sp>
    </p:spTree>
    <p:extLst>
      <p:ext uri="{BB962C8B-B14F-4D97-AF65-F5344CB8AC3E}">
        <p14:creationId xmlns:p14="http://schemas.microsoft.com/office/powerpoint/2010/main" val="177924985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975">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975">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86B15E52-FCA3-4207-8543-5D19C643CA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ransition>
    <p:random/>
  </p:transition>
  <p:timing>
    <p:tnLst>
      <p:par>
        <p:cTn id="1" dur="indefinite" restart="never" nodeType="tmRoot"/>
      </p:par>
    </p:tnLst>
  </p:timing>
  <p:txStyles>
    <p:title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itchFamily="34" charset="0"/>
        </a:defRPr>
      </a:lvl5pPr>
      <a:lvl6pPr marL="457200" algn="l" defTabSz="742950" rtl="0" fontAlgn="base">
        <a:lnSpc>
          <a:spcPct val="90000"/>
        </a:lnSpc>
        <a:spcBef>
          <a:spcPct val="0"/>
        </a:spcBef>
        <a:spcAft>
          <a:spcPct val="0"/>
        </a:spcAft>
        <a:defRPr sz="3500">
          <a:solidFill>
            <a:schemeClr val="tx1"/>
          </a:solidFill>
          <a:latin typeface="Calibri Light" pitchFamily="34" charset="0"/>
        </a:defRPr>
      </a:lvl6pPr>
      <a:lvl7pPr marL="914400" algn="l" defTabSz="742950" rtl="0" fontAlgn="base">
        <a:lnSpc>
          <a:spcPct val="90000"/>
        </a:lnSpc>
        <a:spcBef>
          <a:spcPct val="0"/>
        </a:spcBef>
        <a:spcAft>
          <a:spcPct val="0"/>
        </a:spcAft>
        <a:defRPr sz="3500">
          <a:solidFill>
            <a:schemeClr val="tx1"/>
          </a:solidFill>
          <a:latin typeface="Calibri Light" pitchFamily="34" charset="0"/>
        </a:defRPr>
      </a:lvl7pPr>
      <a:lvl8pPr marL="1371600" algn="l" defTabSz="742950" rtl="0" fontAlgn="base">
        <a:lnSpc>
          <a:spcPct val="90000"/>
        </a:lnSpc>
        <a:spcBef>
          <a:spcPct val="0"/>
        </a:spcBef>
        <a:spcAft>
          <a:spcPct val="0"/>
        </a:spcAft>
        <a:defRPr sz="3500">
          <a:solidFill>
            <a:schemeClr val="tx1"/>
          </a:solidFill>
          <a:latin typeface="Calibri Light" pitchFamily="34" charset="0"/>
        </a:defRPr>
      </a:lvl8pPr>
      <a:lvl9pPr marL="1828800" algn="l" defTabSz="742950" rtl="0" fontAlgn="base">
        <a:lnSpc>
          <a:spcPct val="90000"/>
        </a:lnSpc>
        <a:spcBef>
          <a:spcPct val="0"/>
        </a:spcBef>
        <a:spcAft>
          <a:spcPct val="0"/>
        </a:spcAft>
        <a:defRPr sz="3500">
          <a:solidFill>
            <a:schemeClr val="tx1"/>
          </a:solidFill>
          <a:latin typeface="Calibri Light" pitchFamily="34" charset="0"/>
        </a:defRPr>
      </a:lvl9pPr>
    </p:titleStyle>
    <p:bodyStyle>
      <a:lvl1pPr marL="185738" indent="-185738" algn="l" defTabSz="742950" rtl="0" eaLnBrk="0" fontAlgn="base" hangingPunct="0">
        <a:lnSpc>
          <a:spcPct val="90000"/>
        </a:lnSpc>
        <a:spcBef>
          <a:spcPts val="813"/>
        </a:spcBef>
        <a:spcAft>
          <a:spcPct val="0"/>
        </a:spcAft>
        <a:buFont typeface="Arial" charset="0"/>
        <a:buChar char="•"/>
        <a:defRPr sz="2200" kern="1200">
          <a:solidFill>
            <a:schemeClr val="tx1"/>
          </a:solidFill>
          <a:latin typeface="+mn-lt"/>
          <a:ea typeface="+mn-ea"/>
          <a:cs typeface="+mn-cs"/>
        </a:defRPr>
      </a:lvl1pPr>
      <a:lvl2pPr marL="557213" indent="-185738" algn="l" defTabSz="742950" rtl="0" eaLnBrk="0" fontAlgn="base" hangingPunct="0">
        <a:lnSpc>
          <a:spcPct val="90000"/>
        </a:lnSpc>
        <a:spcBef>
          <a:spcPts val="400"/>
        </a:spcBef>
        <a:spcAft>
          <a:spcPct val="0"/>
        </a:spcAft>
        <a:buFont typeface="Arial" charset="0"/>
        <a:buChar char="•"/>
        <a:defRPr sz="1900" kern="1200">
          <a:solidFill>
            <a:schemeClr val="tx1"/>
          </a:solidFill>
          <a:latin typeface="+mn-lt"/>
          <a:ea typeface="+mn-ea"/>
          <a:cs typeface="+mn-cs"/>
        </a:defRPr>
      </a:lvl2pPr>
      <a:lvl3pPr marL="928688" indent="-185738" algn="l" defTabSz="742950"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1300163" indent="-185738" algn="l" defTabSz="742950" rtl="0" eaLnBrk="0" fontAlgn="base" hangingPunct="0">
        <a:lnSpc>
          <a:spcPct val="90000"/>
        </a:lnSpc>
        <a:spcBef>
          <a:spcPts val="400"/>
        </a:spcBef>
        <a:spcAft>
          <a:spcPct val="0"/>
        </a:spcAft>
        <a:buFont typeface="Arial" charset="0"/>
        <a:buChar char="•"/>
        <a:defRPr sz="1400" kern="1200">
          <a:solidFill>
            <a:schemeClr val="tx1"/>
          </a:solidFill>
          <a:latin typeface="+mn-lt"/>
          <a:ea typeface="+mn-ea"/>
          <a:cs typeface="+mn-cs"/>
        </a:defRPr>
      </a:lvl4pPr>
      <a:lvl5pPr marL="1671638" indent="-185738" algn="l" defTabSz="742950" rtl="0" eaLnBrk="0" fontAlgn="base" hangingPunct="0">
        <a:lnSpc>
          <a:spcPct val="90000"/>
        </a:lnSpc>
        <a:spcBef>
          <a:spcPts val="400"/>
        </a:spcBef>
        <a:spcAft>
          <a:spcPct val="0"/>
        </a:spcAft>
        <a:buFont typeface="Arial" charset="0"/>
        <a:buChar char="•"/>
        <a:defRPr sz="140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5.png"/><Relationship Id="rId2" Type="http://schemas.openxmlformats.org/officeDocument/2006/relationships/image" Target="../media/image13.gi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rushmerehallprimaryschool.com/"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9914"/>
            <a:ext cx="9906000" cy="6907914"/>
          </a:xfrm>
          <a:prstGeom prst="rect">
            <a:avLst/>
          </a:prstGeom>
        </p:spPr>
      </p:pic>
      <p:sp>
        <p:nvSpPr>
          <p:cNvPr id="3075" name="Rectangle 43"/>
          <p:cNvSpPr>
            <a:spLocks noChangeArrowheads="1"/>
          </p:cNvSpPr>
          <p:nvPr/>
        </p:nvSpPr>
        <p:spPr bwMode="auto">
          <a:xfrm>
            <a:off x="341086" y="1326551"/>
            <a:ext cx="5943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8800" dirty="0">
                <a:solidFill>
                  <a:srgbClr val="002060"/>
                </a:solidFill>
                <a:latin typeface="Blacksword" pitchFamily="50" charset="0"/>
                <a:ea typeface="MS PGothic" pitchFamily="34" charset="-128"/>
              </a:rPr>
              <a:t>Meet the </a:t>
            </a:r>
            <a:r>
              <a:rPr lang="en-GB" altLang="en-US" sz="8800" dirty="0" smtClean="0">
                <a:solidFill>
                  <a:srgbClr val="002060"/>
                </a:solidFill>
                <a:latin typeface="Blacksword" pitchFamily="50" charset="0"/>
                <a:ea typeface="MS PGothic" pitchFamily="34" charset="-128"/>
              </a:rPr>
              <a:t>Teacher</a:t>
            </a:r>
          </a:p>
          <a:p>
            <a:pPr eaLnBrk="1" hangingPunct="1"/>
            <a:r>
              <a:rPr lang="en-GB" altLang="en-US" sz="8800" dirty="0" smtClean="0">
                <a:solidFill>
                  <a:srgbClr val="002060"/>
                </a:solidFill>
                <a:latin typeface="Blacksword" pitchFamily="50" charset="0"/>
                <a:ea typeface="MS PGothic" pitchFamily="34" charset="-128"/>
              </a:rPr>
              <a:t>2018</a:t>
            </a:r>
            <a:endParaRPr lang="en-GB" altLang="en-US" sz="8800" dirty="0">
              <a:solidFill>
                <a:srgbClr val="002060"/>
              </a:solidFill>
              <a:latin typeface="Blacksword" pitchFamily="50" charset="0"/>
              <a:ea typeface="MS PGothic" pitchFamily="34" charset="-128"/>
            </a:endParaRPr>
          </a:p>
        </p:txBody>
      </p:sp>
      <p:sp>
        <p:nvSpPr>
          <p:cNvPr id="3076" name="TextBox 1"/>
          <p:cNvSpPr txBox="1">
            <a:spLocks noChangeArrowheads="1"/>
          </p:cNvSpPr>
          <p:nvPr/>
        </p:nvSpPr>
        <p:spPr bwMode="auto">
          <a:xfrm>
            <a:off x="220663" y="5589588"/>
            <a:ext cx="5486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800" dirty="0">
                <a:solidFill>
                  <a:srgbClr val="002060"/>
                </a:solidFill>
                <a:latin typeface="Arial" charset="0"/>
                <a:ea typeface="MS PGothic" pitchFamily="34" charset="-128"/>
              </a:rPr>
              <a:t>Class: </a:t>
            </a:r>
            <a:r>
              <a:rPr lang="en-GB" altLang="en-US" sz="2800" dirty="0" smtClean="0">
                <a:solidFill>
                  <a:srgbClr val="002060"/>
                </a:solidFill>
                <a:latin typeface="Arial" charset="0"/>
                <a:ea typeface="MS PGothic" pitchFamily="34" charset="-128"/>
              </a:rPr>
              <a:t>4B 	</a:t>
            </a:r>
          </a:p>
          <a:p>
            <a:pPr eaLnBrk="1" hangingPunct="1"/>
            <a:r>
              <a:rPr lang="en-GB" altLang="en-US" sz="2800" dirty="0" smtClean="0">
                <a:solidFill>
                  <a:srgbClr val="002060"/>
                </a:solidFill>
                <a:latin typeface="Arial" charset="0"/>
                <a:ea typeface="MS PGothic" pitchFamily="34" charset="-128"/>
              </a:rPr>
              <a:t>Teacher: Mr Bentley</a:t>
            </a:r>
            <a:endParaRPr lang="en-GB" altLang="en-US" sz="2800" dirty="0">
              <a:solidFill>
                <a:srgbClr val="002060"/>
              </a:solidFill>
              <a:latin typeface="Arial" charset="0"/>
              <a:ea typeface="MS PGothic" pitchFamily="34" charset="-128"/>
            </a:endParaRPr>
          </a:p>
        </p:txBody>
      </p:sp>
      <p:pic>
        <p:nvPicPr>
          <p:cNvPr id="307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649788"/>
            <a:ext cx="1585913" cy="1827212"/>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363" y="171450"/>
            <a:ext cx="449103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3" y="15631"/>
            <a:ext cx="10260144" cy="684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3"/>
          <p:cNvSpPr txBox="1"/>
          <p:nvPr/>
        </p:nvSpPr>
        <p:spPr>
          <a:xfrm>
            <a:off x="317975" y="188641"/>
            <a:ext cx="9517061" cy="80021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Calibri"/>
              </a:rPr>
              <a:t>Year 4 Homework – </a:t>
            </a:r>
            <a:r>
              <a:rPr lang="en-GB" b="1" u="sng" kern="0" dirty="0" smtClean="0">
                <a:solidFill>
                  <a:srgbClr val="000000"/>
                </a:solidFill>
                <a:latin typeface="Calibri"/>
              </a:rPr>
              <a:t>Anglo-Saxons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smtClean="0">
                <a:solidFill>
                  <a:srgbClr val="000000"/>
                </a:solidFill>
                <a:uFillTx/>
                <a:latin typeface="Calibri"/>
              </a:rPr>
              <a:t>Please </a:t>
            </a:r>
            <a:r>
              <a:rPr lang="en-GB" sz="1400" b="1" i="0" u="none" strike="noStrike" kern="1200" cap="none" spc="0" baseline="0" dirty="0">
                <a:solidFill>
                  <a:srgbClr val="000000"/>
                </a:solidFill>
                <a:uFillTx/>
                <a:latin typeface="Calibri"/>
              </a:rPr>
              <a:t>complete a minimum of one task per half term, but of course you may complete as many of the tasks as you like. You can present your work in any way you wish. We look forward to seeing some of your amazing creations. Have fun!</a:t>
            </a:r>
          </a:p>
        </p:txBody>
      </p:sp>
      <p:graphicFrame>
        <p:nvGraphicFramePr>
          <p:cNvPr id="6" name="Table 5"/>
          <p:cNvGraphicFramePr>
            <a:graphicFrameLocks noGrp="1"/>
          </p:cNvGraphicFramePr>
          <p:nvPr>
            <p:extLst>
              <p:ext uri="{D42A27DB-BD31-4B8C-83A1-F6EECF244321}">
                <p14:modId xmlns:p14="http://schemas.microsoft.com/office/powerpoint/2010/main" val="1322268168"/>
              </p:ext>
            </p:extLst>
          </p:nvPr>
        </p:nvGraphicFramePr>
        <p:xfrm>
          <a:off x="163121" y="1268760"/>
          <a:ext cx="10006009" cy="4968240"/>
        </p:xfrm>
        <a:graphic>
          <a:graphicData uri="http://schemas.openxmlformats.org/drawingml/2006/table">
            <a:tbl>
              <a:tblPr firstRow="1" bandRow="1">
                <a:tableStyleId>{5C22544A-7EE6-4342-B048-85BDC9FD1C3A}</a:tableStyleId>
              </a:tblPr>
              <a:tblGrid>
                <a:gridCol w="957004"/>
                <a:gridCol w="4713880"/>
                <a:gridCol w="4335125"/>
              </a:tblGrid>
              <a:tr h="365841">
                <a:tc>
                  <a:txBody>
                    <a:bodyPr/>
                    <a:lstStyle/>
                    <a:p>
                      <a:r>
                        <a:rPr lang="en-GB" sz="2000" dirty="0" smtClean="0"/>
                        <a:t>Skill</a:t>
                      </a:r>
                      <a:endParaRPr lang="en-GB" sz="2000" dirty="0"/>
                    </a:p>
                  </a:txBody>
                  <a:tcPr marL="99060" marR="99060"/>
                </a:tc>
                <a:tc>
                  <a:txBody>
                    <a:bodyPr/>
                    <a:lstStyle/>
                    <a:p>
                      <a:r>
                        <a:rPr lang="en-GB" sz="2400" dirty="0" smtClean="0"/>
                        <a:t>Option</a:t>
                      </a:r>
                      <a:r>
                        <a:rPr lang="en-GB" sz="2400" baseline="0" dirty="0" smtClean="0"/>
                        <a:t> 1</a:t>
                      </a:r>
                      <a:endParaRPr lang="en-GB" sz="2400" dirty="0"/>
                    </a:p>
                  </a:txBody>
                  <a:tcPr marL="99060" marR="99060"/>
                </a:tc>
                <a:tc>
                  <a:txBody>
                    <a:bodyPr/>
                    <a:lstStyle/>
                    <a:p>
                      <a:r>
                        <a:rPr lang="en-GB" sz="2400" dirty="0" smtClean="0"/>
                        <a:t>Option 2</a:t>
                      </a:r>
                      <a:endParaRPr lang="en-GB" sz="2400" dirty="0"/>
                    </a:p>
                  </a:txBody>
                  <a:tcPr marL="99060" marR="99060"/>
                </a:tc>
              </a:tr>
              <a:tr h="658047">
                <a:tc>
                  <a:txBody>
                    <a:bodyPr/>
                    <a:lstStyle/>
                    <a:p>
                      <a:r>
                        <a:rPr lang="en-GB" sz="1100" dirty="0" smtClean="0"/>
                        <a:t>Talk</a:t>
                      </a:r>
                      <a:endParaRPr lang="en-GB" sz="1100" dirty="0"/>
                    </a:p>
                  </a:txBody>
                  <a:tcPr marL="99060" marR="99060"/>
                </a:tc>
                <a:tc>
                  <a:txBody>
                    <a:bodyPr/>
                    <a:lstStyle/>
                    <a:p>
                      <a:r>
                        <a:rPr lang="en-GB" sz="1300" dirty="0" smtClean="0"/>
                        <a:t>Anglo-Saxons liked to gather in the lord's great hall, to listen to songs and stories.  A favourite story told was Beowulf. Research this tale </a:t>
                      </a:r>
                      <a:r>
                        <a:rPr lang="en-GB" sz="1300" baseline="0" dirty="0" smtClean="0"/>
                        <a:t>and retell the story to a member of your family.</a:t>
                      </a:r>
                      <a:endParaRPr lang="en-GB" sz="1300" dirty="0"/>
                    </a:p>
                  </a:txBody>
                  <a:tcPr marL="99060" marR="99060"/>
                </a:tc>
                <a:tc>
                  <a:txBody>
                    <a:bodyPr/>
                    <a:lstStyle/>
                    <a:p>
                      <a:r>
                        <a:rPr lang="en-GB" sz="1300" dirty="0" smtClean="0"/>
                        <a:t>Discuss the positive and negative impacts of invaders and settlers throughout history.</a:t>
                      </a:r>
                      <a:endParaRPr lang="en-GB" sz="1300" dirty="0"/>
                    </a:p>
                  </a:txBody>
                  <a:tcPr marL="99060" marR="99060"/>
                </a:tc>
              </a:tr>
              <a:tr h="365841">
                <a:tc>
                  <a:txBody>
                    <a:bodyPr/>
                    <a:lstStyle/>
                    <a:p>
                      <a:r>
                        <a:rPr lang="en-GB" sz="1100" dirty="0" smtClean="0"/>
                        <a:t>Research</a:t>
                      </a:r>
                      <a:endParaRPr lang="en-GB" sz="1100" dirty="0"/>
                    </a:p>
                  </a:txBody>
                  <a:tcPr marL="99060" marR="99060"/>
                </a:tc>
                <a:tc>
                  <a:txBody>
                    <a:bodyPr/>
                    <a:lstStyle/>
                    <a:p>
                      <a:r>
                        <a:rPr lang="en-GB" sz="1300" dirty="0" smtClean="0"/>
                        <a:t>Research the origins</a:t>
                      </a:r>
                      <a:r>
                        <a:rPr lang="en-GB" sz="1300" baseline="0" dirty="0" smtClean="0"/>
                        <a:t> of Anglo-Saxons words and place names in East Anglia.</a:t>
                      </a:r>
                      <a:endParaRPr lang="en-GB" sz="1300" dirty="0"/>
                    </a:p>
                  </a:txBody>
                  <a:tcPr marL="99060" marR="99060"/>
                </a:tc>
                <a:tc>
                  <a:txBody>
                    <a:bodyPr/>
                    <a:lstStyle/>
                    <a:p>
                      <a:r>
                        <a:rPr lang="en-GB" sz="1300" dirty="0" smtClean="0"/>
                        <a:t>Early Anglo-Saxons wrote using letters called runes. They believed runes had magical powers. Research the Futhark alphabet (runes). Can you write your teacher a message in Futhark?</a:t>
                      </a:r>
                      <a:endParaRPr lang="en-GB" sz="1300" dirty="0"/>
                    </a:p>
                  </a:txBody>
                  <a:tcPr marL="99060" marR="99060"/>
                </a:tc>
              </a:tr>
              <a:tr h="365841">
                <a:tc>
                  <a:txBody>
                    <a:bodyPr/>
                    <a:lstStyle/>
                    <a:p>
                      <a:r>
                        <a:rPr lang="en-GB" sz="1100" dirty="0" smtClean="0"/>
                        <a:t>Create</a:t>
                      </a:r>
                      <a:endParaRPr lang="en-GB" sz="1100" dirty="0"/>
                    </a:p>
                  </a:txBody>
                  <a:tcPr marL="99060" marR="99060"/>
                </a:tc>
                <a:tc>
                  <a:txBody>
                    <a:bodyPr/>
                    <a:lstStyle/>
                    <a:p>
                      <a:r>
                        <a:rPr lang="en-GB" sz="1300" dirty="0" smtClean="0"/>
                        <a:t>Create your own Sutton Hoo helmet, mask or shield</a:t>
                      </a:r>
                      <a:r>
                        <a:rPr lang="en-GB" sz="1300" baseline="0" dirty="0" smtClean="0"/>
                        <a:t> using whatever materials you have. E.g. card or papier </a:t>
                      </a:r>
                      <a:r>
                        <a:rPr lang="en-GB" sz="1300" baseline="0" dirty="0" err="1" smtClean="0"/>
                        <a:t>mache</a:t>
                      </a:r>
                      <a:r>
                        <a:rPr lang="en-GB" sz="1300" baseline="0" dirty="0" smtClean="0"/>
                        <a:t> . You could also decorate it using tin foil or buttons. Look at the one found at Sutton Hoo for inspiration!</a:t>
                      </a:r>
                      <a:endParaRPr lang="en-GB" sz="1300" dirty="0"/>
                    </a:p>
                  </a:txBody>
                  <a:tcPr marL="99060" marR="99060"/>
                </a:tc>
                <a:tc>
                  <a:txBody>
                    <a:bodyPr/>
                    <a:lstStyle/>
                    <a:p>
                      <a:r>
                        <a:rPr lang="en-GB" sz="1300" dirty="0" smtClean="0"/>
                        <a:t>Men</a:t>
                      </a:r>
                      <a:r>
                        <a:rPr lang="en-GB" sz="1300" baseline="0" dirty="0" smtClean="0"/>
                        <a:t> and women wore jewellery such as brooches. Women used these to fasten their dresses at the shoulders whilst men used them on their cloaks. Make your own Anglo Saxon styled brooch; </a:t>
                      </a:r>
                      <a:r>
                        <a:rPr lang="en-GB" sz="1300" baseline="0" smtClean="0"/>
                        <a:t>choose any suitable </a:t>
                      </a:r>
                      <a:r>
                        <a:rPr lang="en-GB" sz="1300" baseline="0" dirty="0" smtClean="0"/>
                        <a:t>material such as clay , salt dough or card. </a:t>
                      </a:r>
                      <a:endParaRPr lang="en-GB" sz="1300" dirty="0"/>
                    </a:p>
                  </a:txBody>
                  <a:tcPr marL="99060" marR="99060"/>
                </a:tc>
              </a:tr>
              <a:tr h="365841">
                <a:tc>
                  <a:txBody>
                    <a:bodyPr/>
                    <a:lstStyle/>
                    <a:p>
                      <a:r>
                        <a:rPr lang="en-GB" sz="1100" dirty="0" smtClean="0"/>
                        <a:t>Understand</a:t>
                      </a:r>
                      <a:endParaRPr lang="en-GB" sz="1100" dirty="0"/>
                    </a:p>
                  </a:txBody>
                  <a:tcPr marL="99060" marR="99060"/>
                </a:tc>
                <a:tc>
                  <a:txBody>
                    <a:bodyPr/>
                    <a:lstStyle/>
                    <a:p>
                      <a:r>
                        <a:rPr lang="en-GB" sz="1300" dirty="0" smtClean="0"/>
                        <a:t>Who was  Alfred the Great</a:t>
                      </a:r>
                      <a:r>
                        <a:rPr lang="en-GB" sz="1300" baseline="0" dirty="0" smtClean="0"/>
                        <a:t> </a:t>
                      </a:r>
                      <a:r>
                        <a:rPr lang="en-GB" sz="1300" dirty="0" smtClean="0"/>
                        <a:t>and why was he considered</a:t>
                      </a:r>
                      <a:r>
                        <a:rPr lang="en-GB" sz="1300" baseline="0" dirty="0" smtClean="0"/>
                        <a:t> so ‘great’?</a:t>
                      </a:r>
                      <a:endParaRPr lang="en-GB" sz="1300" dirty="0"/>
                    </a:p>
                  </a:txBody>
                  <a:tcPr marL="99060" marR="99060"/>
                </a:tc>
                <a:tc>
                  <a:txBody>
                    <a:bodyPr/>
                    <a:lstStyle/>
                    <a:p>
                      <a:r>
                        <a:rPr lang="en-GB" sz="1300" dirty="0" smtClean="0"/>
                        <a:t>Compare</a:t>
                      </a:r>
                      <a:r>
                        <a:rPr lang="en-GB" sz="1300" baseline="0" dirty="0" smtClean="0"/>
                        <a:t> and contrast life today with life in Anglo-Saxon times. How has Anglo Saxon life influenced our lives today?</a:t>
                      </a:r>
                      <a:endParaRPr lang="en-GB" sz="1300" dirty="0"/>
                    </a:p>
                  </a:txBody>
                  <a:tcPr marL="99060" marR="99060"/>
                </a:tc>
              </a:tr>
              <a:tr h="365841">
                <a:tc>
                  <a:txBody>
                    <a:bodyPr/>
                    <a:lstStyle/>
                    <a:p>
                      <a:r>
                        <a:rPr lang="en-GB" sz="1100" dirty="0" smtClean="0"/>
                        <a:t>Experiment</a:t>
                      </a:r>
                      <a:endParaRPr lang="en-GB" sz="1100" dirty="0"/>
                    </a:p>
                  </a:txBody>
                  <a:tcPr marL="99060" marR="99060"/>
                </a:tc>
                <a:tc>
                  <a:txBody>
                    <a:bodyPr/>
                    <a:lstStyle/>
                    <a:p>
                      <a:r>
                        <a:rPr lang="en-GB" sz="1300" dirty="0" smtClean="0"/>
                        <a:t>Anglo-Saxon lords were expected to entertain their followers with feasts. Look up an Anglo-Saxon recipe and try and make</a:t>
                      </a:r>
                      <a:r>
                        <a:rPr lang="en-GB" sz="1300" baseline="0" dirty="0" smtClean="0"/>
                        <a:t> it to share with your family or class. </a:t>
                      </a:r>
                      <a:endParaRPr lang="en-GB" sz="1300" dirty="0"/>
                    </a:p>
                  </a:txBody>
                  <a:tcPr marL="99060" marR="99060"/>
                </a:tc>
                <a:tc>
                  <a:txBody>
                    <a:bodyPr/>
                    <a:lstStyle/>
                    <a:p>
                      <a:r>
                        <a:rPr lang="en-GB" sz="1300" dirty="0" smtClean="0"/>
                        <a:t>Can you survive without electricity for an evening? Write about your experiences</a:t>
                      </a:r>
                      <a:r>
                        <a:rPr lang="en-GB" sz="1300" baseline="0" dirty="0" smtClean="0"/>
                        <a:t>!</a:t>
                      </a:r>
                      <a:endParaRPr lang="en-GB" sz="1300" dirty="0"/>
                    </a:p>
                  </a:txBody>
                  <a:tcPr marL="99060" marR="99060"/>
                </a:tc>
              </a:tr>
              <a:tr h="365841">
                <a:tc>
                  <a:txBody>
                    <a:bodyPr/>
                    <a:lstStyle/>
                    <a:p>
                      <a:r>
                        <a:rPr lang="en-GB" sz="1100" dirty="0" smtClean="0"/>
                        <a:t>Reflect</a:t>
                      </a:r>
                      <a:endParaRPr lang="en-GB" sz="1100" dirty="0"/>
                    </a:p>
                  </a:txBody>
                  <a:tcPr marL="99060" marR="99060"/>
                </a:tc>
                <a:tc>
                  <a:txBody>
                    <a:bodyPr/>
                    <a:lstStyle/>
                    <a:p>
                      <a:r>
                        <a:rPr lang="en-GB" sz="1300" dirty="0" smtClean="0"/>
                        <a:t>Imagine your country has been invaded. How would you feel and what would you do? Record your thoughts and concerns in a diary entry expressing your feelings.</a:t>
                      </a:r>
                      <a:r>
                        <a:rPr lang="en-GB" sz="1300" baseline="0" dirty="0" smtClean="0"/>
                        <a:t> </a:t>
                      </a:r>
                      <a:endParaRPr lang="en-GB" sz="1300" dirty="0"/>
                    </a:p>
                  </a:txBody>
                  <a:tcPr marL="99060" marR="99060"/>
                </a:tc>
                <a:tc>
                  <a:txBody>
                    <a:bodyPr/>
                    <a:lstStyle/>
                    <a:p>
                      <a:r>
                        <a:rPr lang="en-GB" sz="1300" dirty="0" smtClean="0"/>
                        <a:t>What are your top five fascinating facts</a:t>
                      </a:r>
                      <a:r>
                        <a:rPr lang="en-GB" sz="1300" baseline="0" dirty="0" smtClean="0"/>
                        <a:t> about the Anglo-Saxons? Would you like to have lived during Anglo Saxon times? Present this creatively.</a:t>
                      </a:r>
                      <a:endParaRPr lang="en-GB" sz="1300" dirty="0"/>
                    </a:p>
                  </a:txBody>
                  <a:tcPr marL="99060" marR="99060"/>
                </a:tc>
              </a:tr>
            </a:tbl>
          </a:graphicData>
        </a:graphic>
      </p:graphicFrame>
    </p:spTree>
    <p:extLst>
      <p:ext uri="{BB962C8B-B14F-4D97-AF65-F5344CB8AC3E}">
        <p14:creationId xmlns:p14="http://schemas.microsoft.com/office/powerpoint/2010/main" val="265819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17475"/>
            <a:ext cx="937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2060"/>
                </a:solidFill>
                <a:latin typeface="Blacksword" pitchFamily="50" charset="0"/>
                <a:ea typeface="MS PGothic" pitchFamily="34" charset="-128"/>
              </a:rPr>
              <a:t>Year Group Expectations</a:t>
            </a:r>
          </a:p>
        </p:txBody>
      </p:sp>
      <p:sp>
        <p:nvSpPr>
          <p:cNvPr id="11267" name="Rectangle 3"/>
          <p:cNvSpPr>
            <a:spLocks noGrp="1" noChangeArrowheads="1"/>
          </p:cNvSpPr>
          <p:nvPr>
            <p:ph sz="half" idx="1"/>
          </p:nvPr>
        </p:nvSpPr>
        <p:spPr>
          <a:xfrm>
            <a:off x="152400" y="1447800"/>
            <a:ext cx="9677400" cy="4267200"/>
          </a:xfrm>
        </p:spPr>
        <p:txBody>
          <a:bodyPr rtlCol="0">
            <a:normAutofit/>
          </a:bodyPr>
          <a:lstStyle/>
          <a:p>
            <a:pPr marL="0" indent="0" eaLnBrk="1" fontAlgn="auto" hangingPunct="1">
              <a:spcAft>
                <a:spcPts val="0"/>
              </a:spcAft>
              <a:buFont typeface="Wingdings" panose="05000000000000000000" pitchFamily="2" charset="2"/>
              <a:buNone/>
              <a:defRPr/>
            </a:pPr>
            <a:endParaRPr lang="en-US" altLang="en-US" dirty="0" smtClean="0"/>
          </a:p>
          <a:p>
            <a:pPr lvl="1" eaLnBrk="1" fontAlgn="auto" hangingPunct="1">
              <a:spcBef>
                <a:spcPts val="406"/>
              </a:spcBef>
              <a:spcAft>
                <a:spcPts val="0"/>
              </a:spcAft>
              <a:buFont typeface="Wingdings" panose="05000000000000000000" pitchFamily="2" charset="2"/>
              <a:buNone/>
              <a:defRPr/>
            </a:pPr>
            <a:endParaRPr lang="en-US" altLang="en-US" sz="1950" dirty="0" smtClean="0"/>
          </a:p>
          <a:p>
            <a:pPr marL="371475" lvl="1" indent="0" eaLnBrk="1" fontAlgn="auto" hangingPunct="1">
              <a:spcBef>
                <a:spcPts val="406"/>
              </a:spcBef>
              <a:spcAft>
                <a:spcPts val="0"/>
              </a:spcAft>
              <a:buFont typeface="Arial" charset="0"/>
              <a:buNone/>
              <a:defRPr/>
            </a:pPr>
            <a:r>
              <a:rPr lang="en-US" altLang="en-US" sz="3200" dirty="0" smtClean="0"/>
              <a:t>The next slides detail the End of Year 4</a:t>
            </a:r>
            <a:r>
              <a:rPr lang="en-US" altLang="en-US" sz="3200" dirty="0" smtClean="0">
                <a:solidFill>
                  <a:srgbClr val="FF0000"/>
                </a:solidFill>
              </a:rPr>
              <a:t> </a:t>
            </a:r>
            <a:r>
              <a:rPr lang="en-US" altLang="en-US" sz="3200" dirty="0" smtClean="0"/>
              <a:t>Expectations for reading, Writing and Numeracy.</a:t>
            </a:r>
          </a:p>
          <a:p>
            <a:pPr marL="371475" lvl="1" indent="0" eaLnBrk="1" fontAlgn="auto" hangingPunct="1">
              <a:spcBef>
                <a:spcPts val="406"/>
              </a:spcBef>
              <a:spcAft>
                <a:spcPts val="0"/>
              </a:spcAft>
              <a:buFont typeface="Arial" charset="0"/>
              <a:buNone/>
              <a:defRPr/>
            </a:pPr>
            <a:endParaRPr lang="en-US" altLang="en-US" sz="3200" dirty="0"/>
          </a:p>
          <a:p>
            <a:pPr marL="371475" lvl="1" indent="0" eaLnBrk="1" fontAlgn="auto" hangingPunct="1">
              <a:spcBef>
                <a:spcPts val="406"/>
              </a:spcBef>
              <a:spcAft>
                <a:spcPts val="0"/>
              </a:spcAft>
              <a:buNone/>
              <a:defRPr/>
            </a:pPr>
            <a:r>
              <a:rPr lang="en-US" altLang="en-US" sz="3200" dirty="0" smtClean="0"/>
              <a:t>You are welcome to take a leaflet </a:t>
            </a:r>
            <a:r>
              <a:rPr lang="en-US" altLang="en-US" sz="3200" dirty="0"/>
              <a:t>detailing </a:t>
            </a:r>
            <a:r>
              <a:rPr lang="en-US" altLang="en-US" sz="3200" dirty="0" smtClean="0"/>
              <a:t>these home.</a:t>
            </a:r>
          </a:p>
        </p:txBody>
      </p:sp>
      <p:pic>
        <p:nvPicPr>
          <p:cNvPr id="1434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4932363" y="80963"/>
            <a:ext cx="41275"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3277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452438"/>
            <a:ext cx="15049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2"/>
          <p:cNvSpPr txBox="1">
            <a:spLocks noChangeArrowheads="1"/>
          </p:cNvSpPr>
          <p:nvPr/>
        </p:nvSpPr>
        <p:spPr bwMode="auto">
          <a:xfrm>
            <a:off x="4973638" y="2003425"/>
            <a:ext cx="4932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2400" b="1">
                <a:solidFill>
                  <a:srgbClr val="002060"/>
                </a:solidFill>
                <a:latin typeface="Arial" charset="0"/>
                <a:ea typeface="MS PGothic" pitchFamily="34" charset="-128"/>
              </a:rPr>
              <a:t>End of Year 4  Expectations</a:t>
            </a:r>
          </a:p>
        </p:txBody>
      </p:sp>
      <p:pic>
        <p:nvPicPr>
          <p:cNvPr id="3277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611188"/>
            <a:ext cx="9715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14300" y="82550"/>
            <a:ext cx="2068513" cy="369888"/>
          </a:xfrm>
          <a:prstGeom prst="rect">
            <a:avLst/>
          </a:prstGeom>
          <a:solidFill>
            <a:schemeClr val="accent4">
              <a:lumMod val="20000"/>
              <a:lumOff val="80000"/>
            </a:schemeClr>
          </a:solidFill>
        </p:spPr>
        <p:txBody>
          <a:bodyPr>
            <a:spAutoFit/>
          </a:bodyPr>
          <a:lstStyle/>
          <a:p>
            <a:pPr algn="ctr" eaLnBrk="1" fontAlgn="auto" hangingPunct="1">
              <a:spcBef>
                <a:spcPts val="0"/>
              </a:spcBef>
              <a:spcAft>
                <a:spcPts val="0"/>
              </a:spcAft>
              <a:defRPr/>
            </a:pPr>
            <a:r>
              <a:rPr lang="en-GB" b="1" dirty="0">
                <a:solidFill>
                  <a:srgbClr val="002060"/>
                </a:solidFill>
                <a:latin typeface="+mn-lt"/>
              </a:rPr>
              <a:t>Maths</a:t>
            </a:r>
          </a:p>
        </p:txBody>
      </p:sp>
      <p:sp>
        <p:nvSpPr>
          <p:cNvPr id="32775" name="TextBox 18"/>
          <p:cNvSpPr txBox="1">
            <a:spLocks noChangeArrowheads="1"/>
          </p:cNvSpPr>
          <p:nvPr/>
        </p:nvSpPr>
        <p:spPr bwMode="auto">
          <a:xfrm>
            <a:off x="5092700" y="2795588"/>
            <a:ext cx="46783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1600">
                <a:latin typeface="Arial" charset="0"/>
                <a:ea typeface="MS PGothic" pitchFamily="34" charset="-128"/>
              </a:rPr>
              <a:t>This booklet includes the end of year 4 expectations for children in our school based on the new National Curriculum. These are the minimum requirements your child must meet in order to be graded as working at ‘National Expectation.’</a:t>
            </a:r>
          </a:p>
          <a:p>
            <a:pPr algn="ctr" eaLnBrk="1" hangingPunct="1"/>
            <a:endParaRPr lang="en-GB" altLang="en-US" sz="1600">
              <a:latin typeface="Arial" charset="0"/>
              <a:ea typeface="MS PGothic" pitchFamily="34" charset="-128"/>
            </a:endParaRPr>
          </a:p>
          <a:p>
            <a:pPr algn="ctr" eaLnBrk="1" hangingPunct="1"/>
            <a:r>
              <a:rPr lang="en-GB" altLang="en-US" sz="1600">
                <a:latin typeface="Arial" charset="0"/>
                <a:ea typeface="MS PGothic" pitchFamily="34" charset="-128"/>
              </a:rPr>
              <a:t>All the objectives will be worked on throughout the year and will be the focus of direct teaching. Any extra support you can provide in helping your children to achieve these is greatly valued. </a:t>
            </a:r>
          </a:p>
          <a:p>
            <a:pPr algn="ctr" eaLnBrk="1" hangingPunct="1"/>
            <a:r>
              <a:rPr lang="en-GB" altLang="en-US" sz="1600">
                <a:latin typeface="Arial" charset="0"/>
                <a:ea typeface="MS PGothic" pitchFamily="34" charset="-128"/>
              </a:rPr>
              <a:t> </a:t>
            </a:r>
          </a:p>
          <a:p>
            <a:pPr algn="ctr" eaLnBrk="1" hangingPunct="1"/>
            <a:r>
              <a:rPr lang="en-GB" altLang="en-US" sz="1600">
                <a:latin typeface="Arial" charset="0"/>
                <a:ea typeface="MS PGothic" pitchFamily="34" charset="-128"/>
              </a:rPr>
              <a:t>If you have any queries regarding the content of this booklet or want support in knowing how best to help your child please talk to your child’s teacher.</a:t>
            </a:r>
          </a:p>
          <a:p>
            <a:pPr algn="ctr" eaLnBrk="1" hangingPunct="1"/>
            <a:endParaRPr lang="en-GB" altLang="en-US">
              <a:latin typeface="Arial" charset="0"/>
              <a:ea typeface="MS PGothic" pitchFamily="34" charset="-128"/>
            </a:endParaRPr>
          </a:p>
        </p:txBody>
      </p:sp>
      <p:sp>
        <p:nvSpPr>
          <p:cNvPr id="24" name="TextBox 23"/>
          <p:cNvSpPr txBox="1"/>
          <p:nvPr/>
        </p:nvSpPr>
        <p:spPr>
          <a:xfrm>
            <a:off x="2722563" y="3830638"/>
            <a:ext cx="2068512" cy="369887"/>
          </a:xfrm>
          <a:prstGeom prst="rect">
            <a:avLst/>
          </a:prstGeom>
          <a:solidFill>
            <a:schemeClr val="accent4">
              <a:lumMod val="20000"/>
              <a:lumOff val="80000"/>
            </a:schemeClr>
          </a:solidFill>
        </p:spPr>
        <p:txBody>
          <a:bodyPr>
            <a:spAutoFit/>
          </a:bodyPr>
          <a:lstStyle/>
          <a:p>
            <a:pPr algn="ctr" eaLnBrk="1" fontAlgn="auto" hangingPunct="1">
              <a:spcBef>
                <a:spcPts val="0"/>
              </a:spcBef>
              <a:spcAft>
                <a:spcPts val="0"/>
              </a:spcAft>
              <a:defRPr/>
            </a:pPr>
            <a:r>
              <a:rPr lang="en-GB" b="1" dirty="0">
                <a:solidFill>
                  <a:srgbClr val="002060"/>
                </a:solidFill>
                <a:latin typeface="+mn-lt"/>
              </a:rPr>
              <a:t>Spoken Language</a:t>
            </a:r>
          </a:p>
        </p:txBody>
      </p:sp>
      <p:pic>
        <p:nvPicPr>
          <p:cNvPr id="32777"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7613" y="4310063"/>
            <a:ext cx="10556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8563" y="617538"/>
            <a:ext cx="364807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75" y="4254500"/>
            <a:ext cx="35591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77013" y="268288"/>
            <a:ext cx="160813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989772783"/>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9263" y="190500"/>
            <a:ext cx="2068512" cy="369888"/>
          </a:xfrm>
          <a:prstGeom prst="rect">
            <a:avLst/>
          </a:prstGeom>
          <a:solidFill>
            <a:schemeClr val="accent4">
              <a:lumMod val="20000"/>
              <a:lumOff val="80000"/>
            </a:schemeClr>
          </a:solidFill>
        </p:spPr>
        <p:txBody>
          <a:bodyPr>
            <a:spAutoFit/>
          </a:bodyPr>
          <a:lstStyle/>
          <a:p>
            <a:pPr algn="ctr" eaLnBrk="1" fontAlgn="auto" hangingPunct="1">
              <a:spcBef>
                <a:spcPts val="0"/>
              </a:spcBef>
              <a:spcAft>
                <a:spcPts val="0"/>
              </a:spcAft>
              <a:defRPr/>
            </a:pPr>
            <a:r>
              <a:rPr lang="en-GB" b="1" dirty="0">
                <a:solidFill>
                  <a:srgbClr val="002060"/>
                </a:solidFill>
                <a:latin typeface="+mn-lt"/>
              </a:rPr>
              <a:t>Reading</a:t>
            </a:r>
          </a:p>
        </p:txBody>
      </p:sp>
      <p:sp>
        <p:nvSpPr>
          <p:cNvPr id="8" name="TextBox 7"/>
          <p:cNvSpPr txBox="1"/>
          <p:nvPr/>
        </p:nvSpPr>
        <p:spPr>
          <a:xfrm>
            <a:off x="7697788" y="3509963"/>
            <a:ext cx="2068512" cy="369887"/>
          </a:xfrm>
          <a:prstGeom prst="rect">
            <a:avLst/>
          </a:prstGeom>
          <a:solidFill>
            <a:schemeClr val="accent4">
              <a:lumMod val="20000"/>
              <a:lumOff val="80000"/>
            </a:schemeClr>
          </a:solidFill>
        </p:spPr>
        <p:txBody>
          <a:bodyPr>
            <a:spAutoFit/>
          </a:bodyPr>
          <a:lstStyle/>
          <a:p>
            <a:pPr algn="ctr" eaLnBrk="1" fontAlgn="auto" hangingPunct="1">
              <a:spcBef>
                <a:spcPts val="0"/>
              </a:spcBef>
              <a:spcAft>
                <a:spcPts val="0"/>
              </a:spcAft>
              <a:defRPr/>
            </a:pPr>
            <a:r>
              <a:rPr lang="en-GB" b="1" dirty="0">
                <a:solidFill>
                  <a:srgbClr val="002060"/>
                </a:solidFill>
                <a:latin typeface="+mn-lt"/>
              </a:rPr>
              <a:t>Writing</a:t>
            </a:r>
          </a:p>
        </p:txBody>
      </p:sp>
      <p:pic>
        <p:nvPicPr>
          <p:cNvPr id="33796"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138" y="4105275"/>
            <a:ext cx="18018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963" y="6524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87313"/>
            <a:ext cx="33829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8913" y="1519238"/>
            <a:ext cx="33464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9525" y="76200"/>
            <a:ext cx="32734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509963"/>
            <a:ext cx="338296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78263" y="3509963"/>
            <a:ext cx="3417887"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8577"/>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 y="117475"/>
            <a:ext cx="649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P.E.</a:t>
            </a:r>
            <a:endParaRPr lang="en-US" altLang="en-US" sz="4800">
              <a:solidFill>
                <a:srgbClr val="002060"/>
              </a:solidFill>
              <a:latin typeface="Blacksword" pitchFamily="50" charset="0"/>
              <a:ea typeface="MS PGothic" pitchFamily="34" charset="-128"/>
            </a:endParaRPr>
          </a:p>
        </p:txBody>
      </p:sp>
      <p:pic>
        <p:nvPicPr>
          <p:cNvPr id="1229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7788" y="0"/>
            <a:ext cx="474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p:txBody>
          <a:bodyPr rtlCol="0">
            <a:normAutofit/>
          </a:bodyPr>
          <a:lstStyle/>
          <a:p>
            <a:pPr marL="0" indent="0" eaLnBrk="1" fontAlgn="auto" hangingPunct="1">
              <a:spcAft>
                <a:spcPts val="0"/>
              </a:spcAft>
              <a:buFont typeface="Arial" charset="0"/>
              <a:buNone/>
              <a:defRPr/>
            </a:pPr>
            <a:r>
              <a:rPr lang="en-GB" sz="2275" b="1" dirty="0" smtClean="0"/>
              <a:t>Remember…</a:t>
            </a:r>
          </a:p>
          <a:p>
            <a:pPr marL="0" indent="0" eaLnBrk="1" fontAlgn="auto" hangingPunct="1">
              <a:spcAft>
                <a:spcPts val="0"/>
              </a:spcAft>
              <a:buFont typeface="Arial" charset="0"/>
              <a:buNone/>
              <a:defRPr/>
            </a:pPr>
            <a:r>
              <a:rPr lang="en-GB" sz="2275" dirty="0" smtClean="0"/>
              <a:t>The office will no longer phone home if children forget their P.E. kits. Children are NOT allowed to borrow kit from other children. </a:t>
            </a:r>
          </a:p>
          <a:p>
            <a:pPr marL="0" indent="0" eaLnBrk="1" fontAlgn="auto" hangingPunct="1">
              <a:spcAft>
                <a:spcPts val="0"/>
              </a:spcAft>
              <a:buFont typeface="Arial" charset="0"/>
              <a:buNone/>
              <a:defRPr/>
            </a:pPr>
            <a:endParaRPr lang="en-GB" sz="2275" dirty="0"/>
          </a:p>
          <a:p>
            <a:pPr marL="0" indent="0" eaLnBrk="1" fontAlgn="auto" hangingPunct="1">
              <a:spcAft>
                <a:spcPts val="0"/>
              </a:spcAft>
              <a:buFont typeface="Arial" charset="0"/>
              <a:buNone/>
              <a:defRPr/>
            </a:pPr>
            <a:r>
              <a:rPr lang="en-GB" sz="2275" dirty="0"/>
              <a:t>PE kits </a:t>
            </a:r>
            <a:r>
              <a:rPr lang="en-GB" sz="2275" dirty="0" smtClean="0"/>
              <a:t>should remain </a:t>
            </a:r>
            <a:r>
              <a:rPr lang="en-GB" sz="2275" dirty="0"/>
              <a:t>in </a:t>
            </a:r>
            <a:r>
              <a:rPr lang="en-GB" sz="2275" dirty="0" smtClean="0"/>
              <a:t>school but will be sent </a:t>
            </a:r>
            <a:r>
              <a:rPr lang="en-GB" sz="2275" dirty="0"/>
              <a:t>home half termly to ‘freshen up</a:t>
            </a:r>
            <a:r>
              <a:rPr lang="en-GB" sz="2275" dirty="0" smtClean="0"/>
              <a:t>’.</a:t>
            </a:r>
            <a:endParaRPr lang="en-GB" sz="2275" dirty="0"/>
          </a:p>
          <a:p>
            <a:pPr marL="0" indent="0" eaLnBrk="1" fontAlgn="auto" hangingPunct="1">
              <a:spcAft>
                <a:spcPts val="0"/>
              </a:spcAft>
              <a:buFont typeface="Arial" charset="0"/>
              <a:buNone/>
              <a:defRPr/>
            </a:pPr>
            <a:endParaRPr lang="en-GB" sz="2275" dirty="0"/>
          </a:p>
          <a:p>
            <a:pPr marL="0" indent="0" eaLnBrk="1" fontAlgn="auto" hangingPunct="1">
              <a:spcAft>
                <a:spcPts val="0"/>
              </a:spcAft>
              <a:buFont typeface="Arial" charset="0"/>
              <a:buNone/>
              <a:defRPr/>
            </a:pPr>
            <a:r>
              <a:rPr lang="en-GB" sz="2275" dirty="0"/>
              <a:t>PLEASE NAME ALL ITEMS</a:t>
            </a:r>
          </a:p>
          <a:p>
            <a:pPr marL="0" indent="0" eaLnBrk="1" fontAlgn="auto" hangingPunct="1">
              <a:spcAft>
                <a:spcPts val="0"/>
              </a:spcAft>
              <a:buFont typeface="Arial" charset="0"/>
              <a:buNone/>
              <a:defRPr/>
            </a:pPr>
            <a:endParaRPr lang="en-GB" sz="2275" dirty="0" smtClean="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 y="152400"/>
            <a:ext cx="967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Trips Planned this term</a:t>
            </a:r>
            <a:endParaRPr lang="en-US" altLang="en-US" sz="4800">
              <a:solidFill>
                <a:srgbClr val="002060"/>
              </a:solidFill>
              <a:latin typeface="Blacksword" pitchFamily="50" charset="0"/>
              <a:ea typeface="MS PGothic" pitchFamily="34" charset="-128"/>
            </a:endParaRPr>
          </a:p>
        </p:txBody>
      </p:sp>
      <p:sp>
        <p:nvSpPr>
          <p:cNvPr id="32771" name="Rectangle 3"/>
          <p:cNvSpPr>
            <a:spLocks noGrp="1" noChangeArrowheads="1"/>
          </p:cNvSpPr>
          <p:nvPr>
            <p:ph sz="half" idx="1"/>
          </p:nvPr>
        </p:nvSpPr>
        <p:spPr>
          <a:xfrm>
            <a:off x="533400" y="1066800"/>
            <a:ext cx="8745538" cy="5143500"/>
          </a:xfrm>
        </p:spPr>
        <p:txBody>
          <a:bodyPr rtlCol="0">
            <a:noAutofit/>
          </a:bodyPr>
          <a:lstStyle/>
          <a:p>
            <a:pPr marL="371475" lvl="1" indent="0" eaLnBrk="1" hangingPunct="1">
              <a:buFont typeface="Arial" charset="0"/>
              <a:buNone/>
              <a:defRPr/>
            </a:pPr>
            <a:r>
              <a:rPr lang="en-GB" altLang="en-US" sz="1800" b="1" dirty="0" smtClean="0"/>
              <a:t>Please note: - </a:t>
            </a:r>
          </a:p>
          <a:p>
            <a:pPr marL="371475" lvl="1" indent="0" eaLnBrk="1" hangingPunct="1">
              <a:buFont typeface="Arial" charset="0"/>
              <a:buNone/>
              <a:defRPr/>
            </a:pPr>
            <a:r>
              <a:rPr lang="en-GB" altLang="en-US" sz="1800" dirty="0" smtClean="0"/>
              <a:t>Across the course of the school year, the school intends to increase the amount of trips for the children. Whilst the school will try to ensure that some of these trips will be free, some inevitably will require a parent contribution. The school is able to subsidise </a:t>
            </a:r>
            <a:r>
              <a:rPr lang="en-GB" altLang="en-US" sz="1800" b="1" dirty="0" smtClean="0"/>
              <a:t>some </a:t>
            </a:r>
            <a:r>
              <a:rPr lang="en-GB" altLang="en-US" sz="1800" dirty="0" smtClean="0"/>
              <a:t>of these trips, however, without your support we may have to reduce these down. </a:t>
            </a:r>
          </a:p>
          <a:p>
            <a:pPr marL="371475" lvl="1" indent="0" eaLnBrk="1" hangingPunct="1">
              <a:buFont typeface="Arial" charset="0"/>
              <a:buNone/>
              <a:defRPr/>
            </a:pPr>
            <a:r>
              <a:rPr lang="en-GB" altLang="en-US" sz="1800" dirty="0" smtClean="0"/>
              <a:t>Children will be given opportunities to carry out fundraising activities in order to bring the overall cost of trips down. </a:t>
            </a:r>
          </a:p>
          <a:p>
            <a:pPr marL="371475" lvl="1" indent="0" eaLnBrk="1" hangingPunct="1">
              <a:buFont typeface="Arial" charset="0"/>
              <a:buNone/>
              <a:defRPr/>
            </a:pPr>
            <a:endParaRPr lang="en-GB" altLang="en-US" sz="1800" dirty="0"/>
          </a:p>
          <a:p>
            <a:pPr marL="371475" lvl="1" indent="0" eaLnBrk="1" hangingPunct="1">
              <a:buFont typeface="Arial" charset="0"/>
              <a:buNone/>
              <a:defRPr/>
            </a:pPr>
            <a:r>
              <a:rPr lang="en-GB" altLang="en-US" sz="1800" b="1" u="sng" dirty="0" smtClean="0"/>
              <a:t>All trips planned link directly to your child's learning. </a:t>
            </a:r>
          </a:p>
          <a:p>
            <a:pPr marL="371475" lvl="1" indent="0" eaLnBrk="1" hangingPunct="1">
              <a:buFont typeface="Arial" charset="0"/>
              <a:buNone/>
              <a:defRPr/>
            </a:pPr>
            <a:endParaRPr lang="en-GB" altLang="en-US" sz="1800" b="1" u="sng" dirty="0"/>
          </a:p>
          <a:p>
            <a:pPr lvl="1" eaLnBrk="1" hangingPunct="1">
              <a:defRPr/>
            </a:pPr>
            <a:r>
              <a:rPr lang="en-GB" altLang="en-US" sz="3200" dirty="0" smtClean="0"/>
              <a:t>West Stowe Anglo Saxon </a:t>
            </a:r>
            <a:r>
              <a:rPr lang="en-GB" altLang="en-US" sz="3200" dirty="0" smtClean="0"/>
              <a:t>Village </a:t>
            </a:r>
            <a:r>
              <a:rPr lang="en-GB" altLang="en-US" sz="3200" dirty="0" smtClean="0"/>
              <a:t>(01/11/2018</a:t>
            </a:r>
            <a:r>
              <a:rPr lang="en-GB" altLang="en-US" sz="3200" dirty="0" smtClean="0"/>
              <a:t>)</a:t>
            </a:r>
          </a:p>
          <a:p>
            <a:pPr lvl="1" eaLnBrk="1" hangingPunct="1">
              <a:defRPr/>
            </a:pPr>
            <a:r>
              <a:rPr lang="en-GB" altLang="en-US" sz="3200" dirty="0" smtClean="0"/>
              <a:t>Proposed overnight trip linked to Tudors during the Summer Term.</a:t>
            </a:r>
            <a:endParaRPr lang="en-GB" altLang="en-US" sz="3200" dirty="0" smtClean="0"/>
          </a:p>
          <a:p>
            <a:pPr marL="371475" lvl="1" indent="0" eaLnBrk="1" hangingPunct="1">
              <a:buFont typeface="Arial" charset="0"/>
              <a:buNone/>
              <a:defRPr/>
            </a:pPr>
            <a:endParaRPr lang="en-GB" altLang="en-US" sz="1800" dirty="0"/>
          </a:p>
          <a:p>
            <a:pPr marL="371475" lvl="1" indent="0" eaLnBrk="1" hangingPunct="1">
              <a:buFont typeface="Arial" charset="0"/>
              <a:buNone/>
              <a:defRPr/>
            </a:pPr>
            <a:endParaRPr lang="en-GB" altLang="en-US" sz="1800" dirty="0" smtClean="0"/>
          </a:p>
          <a:p>
            <a:pPr marL="371475" lvl="1" indent="0" eaLnBrk="1" hangingPunct="1">
              <a:buFont typeface="Arial" charset="0"/>
              <a:buNone/>
              <a:defRPr/>
            </a:pPr>
            <a:endParaRPr lang="en-GB" altLang="en-US" sz="1800" dirty="0"/>
          </a:p>
          <a:p>
            <a:pPr marL="371475" lvl="1" indent="0" eaLnBrk="1" hangingPunct="1">
              <a:buFont typeface="Arial" charset="0"/>
              <a:buNone/>
              <a:defRPr/>
            </a:pPr>
            <a:endParaRPr lang="en-GB" altLang="en-US" sz="1800" dirty="0" smtClean="0"/>
          </a:p>
          <a:p>
            <a:pPr marL="371475" lvl="1" indent="0" eaLnBrk="1" hangingPunct="1">
              <a:buFont typeface="Arial" charset="0"/>
              <a:buNone/>
              <a:defRPr/>
            </a:pPr>
            <a:endParaRPr lang="en-GB" altLang="en-US" sz="1800" b="1" u="sng" dirty="0"/>
          </a:p>
        </p:txBody>
      </p:sp>
      <p:pic>
        <p:nvPicPr>
          <p:cNvPr id="174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525"/>
            <a:ext cx="716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45057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04788" y="258762"/>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2060"/>
                </a:solidFill>
                <a:latin typeface="Blacksword" pitchFamily="50" charset="0"/>
                <a:ea typeface="MS PGothic" pitchFamily="34" charset="-128"/>
              </a:rPr>
              <a:t>Getting a chance to speak to us…  </a:t>
            </a:r>
          </a:p>
        </p:txBody>
      </p:sp>
      <p:sp>
        <p:nvSpPr>
          <p:cNvPr id="4" name="Rectangle 3"/>
          <p:cNvSpPr txBox="1">
            <a:spLocks noChangeArrowheads="1"/>
          </p:cNvSpPr>
          <p:nvPr/>
        </p:nvSpPr>
        <p:spPr bwMode="auto">
          <a:xfrm>
            <a:off x="1425575" y="2103438"/>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eaLnBrk="1" hangingPunct="1">
              <a:defRPr/>
            </a:pPr>
            <a:r>
              <a:rPr lang="en-GB" altLang="en-US" sz="2600" kern="0" dirty="0" smtClean="0">
                <a:solidFill>
                  <a:schemeClr val="tx1"/>
                </a:solidFill>
              </a:rPr>
              <a:t>After school is best.</a:t>
            </a:r>
          </a:p>
          <a:p>
            <a:pPr eaLnBrk="1" hangingPunct="1">
              <a:defRPr/>
            </a:pPr>
            <a:r>
              <a:rPr lang="en-GB" altLang="en-US" sz="2600" kern="0" dirty="0" smtClean="0">
                <a:solidFill>
                  <a:schemeClr val="tx1"/>
                </a:solidFill>
              </a:rPr>
              <a:t>Messages can be given to any adults who are on duty in the morning. </a:t>
            </a:r>
          </a:p>
          <a:p>
            <a:pPr eaLnBrk="1" hangingPunct="1">
              <a:defRPr/>
            </a:pPr>
            <a:r>
              <a:rPr lang="en-GB" altLang="en-US" sz="2600" kern="0" dirty="0" smtClean="0">
                <a:solidFill>
                  <a:schemeClr val="tx1"/>
                </a:solidFill>
              </a:rPr>
              <a:t>Notes can be passed to the class teacher at the beginning or end of day</a:t>
            </a:r>
            <a:r>
              <a:rPr lang="en-GB" altLang="en-US" sz="2600" kern="0" dirty="0" smtClean="0">
                <a:solidFill>
                  <a:schemeClr val="tx1"/>
                </a:solidFill>
              </a:rPr>
              <a:t>.</a:t>
            </a:r>
          </a:p>
          <a:p>
            <a:pPr eaLnBrk="1" hangingPunct="1">
              <a:defRPr/>
            </a:pPr>
            <a:r>
              <a:rPr lang="en-GB" altLang="en-US" sz="2600" kern="0" dirty="0" smtClean="0">
                <a:solidFill>
                  <a:schemeClr val="tx1"/>
                </a:solidFill>
              </a:rPr>
              <a:t>Emails via the main office. </a:t>
            </a:r>
            <a:endParaRPr lang="en-US" altLang="en-US" kern="0" dirty="0">
              <a:solidFill>
                <a:schemeClr val="tx1"/>
              </a:solidFill>
            </a:endParaRPr>
          </a:p>
          <a:p>
            <a:pPr marL="457200" lvl="1" indent="0" eaLnBrk="1" hangingPunct="1">
              <a:buFont typeface="Wingdings" pitchFamily="2" charset="2"/>
              <a:buNone/>
              <a:defRPr/>
            </a:pPr>
            <a:r>
              <a:rPr lang="en-GB" altLang="en-US" sz="2200" kern="0" dirty="0" smtClean="0"/>
              <a:t> </a:t>
            </a:r>
            <a:r>
              <a:rPr lang="en-GB" altLang="en-US" sz="1800" kern="0" dirty="0" smtClean="0"/>
              <a:t> </a:t>
            </a:r>
            <a:endParaRPr lang="en-US" altLang="en-US" sz="1400" kern="0" dirty="0" smtClean="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52400" y="1524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Photo Permission</a:t>
            </a:r>
            <a:endParaRPr lang="en-US" altLang="en-US" sz="4800">
              <a:solidFill>
                <a:srgbClr val="002060"/>
              </a:solidFill>
              <a:latin typeface="Blacksword" pitchFamily="50" charset="0"/>
              <a:ea typeface="MS PGothic" pitchFamily="34" charset="-128"/>
            </a:endParaRPr>
          </a:p>
        </p:txBody>
      </p:sp>
      <p:pic>
        <p:nvPicPr>
          <p:cNvPr id="4505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45060" name="Rectangle 3"/>
          <p:cNvSpPr>
            <a:spLocks noGrp="1" noChangeArrowheads="1"/>
          </p:cNvSpPr>
          <p:nvPr>
            <p:ph sz="half" idx="1"/>
          </p:nvPr>
        </p:nvSpPr>
        <p:spPr>
          <a:xfrm>
            <a:off x="762000" y="1219200"/>
            <a:ext cx="7797800" cy="4267200"/>
          </a:xfrm>
        </p:spPr>
        <p:txBody>
          <a:bodyPr/>
          <a:lstStyle/>
          <a:p>
            <a:pPr lvl="1" eaLnBrk="1" hangingPunct="1"/>
            <a:r>
              <a:rPr lang="en-GB" altLang="en-US" sz="4000" smtClean="0"/>
              <a:t>No longer doing </a:t>
            </a:r>
            <a:r>
              <a:rPr lang="en-GB" altLang="en-US" sz="4000" b="1" u="sng" smtClean="0"/>
              <a:t>this by opt out</a:t>
            </a:r>
            <a:r>
              <a:rPr lang="en-GB" altLang="en-US" sz="4000" smtClean="0"/>
              <a:t>. </a:t>
            </a:r>
          </a:p>
          <a:p>
            <a:pPr lvl="1" eaLnBrk="1" hangingPunct="1"/>
            <a:r>
              <a:rPr lang="en-GB" altLang="en-US" sz="4000" smtClean="0"/>
              <a:t>Forms will be available at the end of the meeting for parents to complete. </a:t>
            </a:r>
          </a:p>
          <a:p>
            <a:pPr lvl="1" eaLnBrk="1" hangingPunct="1"/>
            <a:r>
              <a:rPr lang="en-GB" altLang="en-US" sz="4000" smtClean="0"/>
              <a:t>Your child's name is already printed on the form to save time.</a:t>
            </a:r>
          </a:p>
          <a:p>
            <a:pPr lvl="1" eaLnBrk="1" hangingPunct="1"/>
            <a:r>
              <a:rPr lang="en-GB" altLang="en-US" sz="4000" smtClean="0"/>
              <a:t>Please hand back to the class teacher OR the school office ASAP </a:t>
            </a:r>
          </a:p>
        </p:txBody>
      </p:sp>
    </p:spTree>
    <p:extLst>
      <p:ext uri="{BB962C8B-B14F-4D97-AF65-F5344CB8AC3E}">
        <p14:creationId xmlns:p14="http://schemas.microsoft.com/office/powerpoint/2010/main" val="103665050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1524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Photo Permission</a:t>
            </a:r>
            <a:endParaRPr lang="en-US" altLang="en-US" sz="4800">
              <a:solidFill>
                <a:srgbClr val="002060"/>
              </a:solidFill>
              <a:latin typeface="Blacksword" pitchFamily="50" charset="0"/>
              <a:ea typeface="MS PGothic" pitchFamily="34" charset="-128"/>
            </a:endParaRPr>
          </a:p>
        </p:txBody>
      </p:sp>
      <p:pic>
        <p:nvPicPr>
          <p:cNvPr id="4608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04925"/>
            <a:ext cx="7877175" cy="401955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7162800" y="1676400"/>
            <a:ext cx="6096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7162800" y="2667000"/>
            <a:ext cx="6096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7177088" y="3505200"/>
            <a:ext cx="6096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p:cNvSpPr/>
          <p:nvPr/>
        </p:nvSpPr>
        <p:spPr>
          <a:xfrm>
            <a:off x="7177088" y="4038600"/>
            <a:ext cx="609600" cy="5619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Oval 10"/>
          <p:cNvSpPr/>
          <p:nvPr/>
        </p:nvSpPr>
        <p:spPr>
          <a:xfrm>
            <a:off x="7177088" y="4714875"/>
            <a:ext cx="609600" cy="647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090" name="TextBox 3"/>
          <p:cNvSpPr txBox="1">
            <a:spLocks noChangeArrowheads="1"/>
          </p:cNvSpPr>
          <p:nvPr/>
        </p:nvSpPr>
        <p:spPr bwMode="auto">
          <a:xfrm>
            <a:off x="838200" y="5715000"/>
            <a:ext cx="7572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2400"/>
              <a:t>Basically… if you are happy for your childs photo to be used… please circle as shown here. </a:t>
            </a:r>
          </a:p>
        </p:txBody>
      </p:sp>
    </p:spTree>
    <p:extLst>
      <p:ext uri="{BB962C8B-B14F-4D97-AF65-F5344CB8AC3E}">
        <p14:creationId xmlns:p14="http://schemas.microsoft.com/office/powerpoint/2010/main" val="2175891374"/>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908300" y="0"/>
            <a:ext cx="699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1733550" y="533400"/>
            <a:ext cx="7867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2060"/>
                </a:solidFill>
                <a:latin typeface="Blacksword" pitchFamily="50" charset="0"/>
                <a:ea typeface="MS PGothic" pitchFamily="34" charset="-128"/>
              </a:rPr>
              <a:t>Content</a:t>
            </a:r>
          </a:p>
        </p:txBody>
      </p:sp>
      <p:sp>
        <p:nvSpPr>
          <p:cNvPr id="6148" name="Rectangle 3"/>
          <p:cNvSpPr>
            <a:spLocks noGrp="1" noChangeArrowheads="1"/>
          </p:cNvSpPr>
          <p:nvPr>
            <p:ph sz="half" idx="1"/>
          </p:nvPr>
        </p:nvSpPr>
        <p:spPr>
          <a:xfrm>
            <a:off x="1447800" y="1752600"/>
            <a:ext cx="7797800" cy="4267200"/>
          </a:xfrm>
        </p:spPr>
        <p:txBody>
          <a:bodyPr rtlCol="0">
            <a:normAutofit/>
          </a:bodyPr>
          <a:lstStyle/>
          <a:p>
            <a:pPr eaLnBrk="1" fontAlgn="auto" hangingPunct="1">
              <a:spcAft>
                <a:spcPts val="0"/>
              </a:spcAft>
              <a:buFont typeface="Arial" panose="020B0604020202020204" pitchFamily="34" charset="0"/>
              <a:buChar char="•"/>
              <a:defRPr/>
            </a:pPr>
            <a:endParaRPr lang="en-US" altLang="en-US" sz="2600" smtClean="0"/>
          </a:p>
          <a:p>
            <a:pPr lvl="1" eaLnBrk="1" fontAlgn="auto" hangingPunct="1">
              <a:spcBef>
                <a:spcPts val="406"/>
              </a:spcBef>
              <a:spcAft>
                <a:spcPts val="0"/>
              </a:spcAft>
              <a:buFont typeface="Arial" panose="020B0604020202020204" pitchFamily="34" charset="0"/>
              <a:buChar char="•"/>
              <a:defRPr/>
            </a:pPr>
            <a:endParaRPr lang="en-US" altLang="en-US" sz="1950" smtClean="0"/>
          </a:p>
        </p:txBody>
      </p:sp>
      <p:sp>
        <p:nvSpPr>
          <p:cNvPr id="6149" name="Rectangle 9"/>
          <p:cNvSpPr>
            <a:spLocks noChangeArrowheads="1"/>
          </p:cNvSpPr>
          <p:nvPr/>
        </p:nvSpPr>
        <p:spPr bwMode="auto">
          <a:xfrm>
            <a:off x="1600200" y="1327150"/>
            <a:ext cx="779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1"/>
              </a:buClr>
              <a:buChar char="•"/>
              <a:defRPr sz="2000">
                <a:solidFill>
                  <a:schemeClr val="tx2"/>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MS PGothic" panose="020B0600070205080204" pitchFamily="34" charset="-128"/>
              </a:defRPr>
            </a:lvl9pPr>
          </a:lstStyle>
          <a:p>
            <a:pPr eaLnBrk="1" fontAlgn="auto" hangingPunct="1">
              <a:spcAft>
                <a:spcPts val="0"/>
              </a:spcAft>
              <a:defRPr/>
            </a:pPr>
            <a:r>
              <a:rPr lang="en-GB" altLang="en-US" sz="2400" dirty="0" smtClean="0"/>
              <a:t>Class Specific Information </a:t>
            </a:r>
          </a:p>
          <a:p>
            <a:pPr lvl="1" eaLnBrk="1" fontAlgn="auto" hangingPunct="1">
              <a:spcAft>
                <a:spcPts val="0"/>
              </a:spcAft>
              <a:defRPr/>
            </a:pPr>
            <a:r>
              <a:rPr lang="en-GB" altLang="en-US" sz="2000" dirty="0" smtClean="0"/>
              <a:t>Meet the teacher</a:t>
            </a:r>
            <a:endParaRPr lang="en-US" altLang="en-US" sz="2000" dirty="0" smtClean="0"/>
          </a:p>
          <a:p>
            <a:pPr lvl="1" eaLnBrk="1" fontAlgn="auto" hangingPunct="1">
              <a:spcAft>
                <a:spcPts val="0"/>
              </a:spcAft>
              <a:defRPr/>
            </a:pPr>
            <a:r>
              <a:rPr lang="en-GB" altLang="en-US" sz="2000" dirty="0" smtClean="0"/>
              <a:t>Timetable</a:t>
            </a:r>
          </a:p>
          <a:p>
            <a:pPr lvl="1" eaLnBrk="1" fontAlgn="auto" hangingPunct="1">
              <a:spcAft>
                <a:spcPts val="0"/>
              </a:spcAft>
              <a:defRPr/>
            </a:pPr>
            <a:r>
              <a:rPr lang="en-GB" altLang="en-US" sz="2000" dirty="0" smtClean="0"/>
              <a:t>Homework</a:t>
            </a:r>
          </a:p>
          <a:p>
            <a:pPr lvl="1" eaLnBrk="1" fontAlgn="auto" hangingPunct="1">
              <a:spcAft>
                <a:spcPts val="0"/>
              </a:spcAft>
              <a:defRPr/>
            </a:pPr>
            <a:r>
              <a:rPr lang="en-GB" altLang="en-US" sz="2000" dirty="0" smtClean="0"/>
              <a:t>P.E. </a:t>
            </a:r>
          </a:p>
          <a:p>
            <a:pPr lvl="1" eaLnBrk="1" fontAlgn="auto" hangingPunct="1">
              <a:spcAft>
                <a:spcPts val="0"/>
              </a:spcAft>
              <a:defRPr/>
            </a:pPr>
            <a:r>
              <a:rPr lang="en-GB" altLang="en-US" sz="2000" dirty="0" smtClean="0"/>
              <a:t>Year Group Expectations</a:t>
            </a:r>
          </a:p>
          <a:p>
            <a:pPr lvl="1" eaLnBrk="1" fontAlgn="auto" hangingPunct="1">
              <a:spcAft>
                <a:spcPts val="0"/>
              </a:spcAft>
              <a:defRPr/>
            </a:pPr>
            <a:r>
              <a:rPr lang="en-GB" altLang="en-US" sz="2000" dirty="0" smtClean="0"/>
              <a:t>Curriculum for this term</a:t>
            </a:r>
          </a:p>
          <a:p>
            <a:pPr lvl="1" eaLnBrk="1" fontAlgn="auto" hangingPunct="1">
              <a:spcAft>
                <a:spcPts val="0"/>
              </a:spcAft>
              <a:defRPr/>
            </a:pPr>
            <a:r>
              <a:rPr lang="en-GB" altLang="en-US" sz="2000" dirty="0" smtClean="0"/>
              <a:t>Trips planned</a:t>
            </a:r>
          </a:p>
          <a:p>
            <a:pPr lvl="1" eaLnBrk="1" fontAlgn="auto" hangingPunct="1">
              <a:spcAft>
                <a:spcPts val="0"/>
              </a:spcAft>
              <a:defRPr/>
            </a:pPr>
            <a:r>
              <a:rPr lang="en-GB" altLang="en-US" sz="2000" dirty="0" smtClean="0"/>
              <a:t>Concerns / Issues / Phase Leader </a:t>
            </a:r>
          </a:p>
          <a:p>
            <a:pPr lvl="1" eaLnBrk="1" fontAlgn="auto" hangingPunct="1">
              <a:spcAft>
                <a:spcPts val="0"/>
              </a:spcAft>
              <a:defRPr/>
            </a:pPr>
            <a:r>
              <a:rPr lang="en-GB" altLang="en-US" sz="2000" dirty="0" smtClean="0"/>
              <a:t>Photo permission reminder </a:t>
            </a:r>
          </a:p>
          <a:p>
            <a:pPr eaLnBrk="1" fontAlgn="auto" hangingPunct="1">
              <a:spcAft>
                <a:spcPts val="0"/>
              </a:spcAft>
              <a:defRPr/>
            </a:pPr>
            <a:r>
              <a:rPr lang="en-GB" altLang="en-US" sz="2400" dirty="0" smtClean="0"/>
              <a:t>School Information </a:t>
            </a:r>
          </a:p>
          <a:p>
            <a:pPr lvl="1" eaLnBrk="1" fontAlgn="auto" hangingPunct="1">
              <a:spcAft>
                <a:spcPts val="0"/>
              </a:spcAft>
              <a:defRPr/>
            </a:pPr>
            <a:r>
              <a:rPr lang="en-GB" altLang="en-US" sz="2000" dirty="0" smtClean="0"/>
              <a:t>Website </a:t>
            </a:r>
          </a:p>
          <a:p>
            <a:pPr lvl="1" eaLnBrk="1" fontAlgn="auto" hangingPunct="1">
              <a:spcAft>
                <a:spcPts val="0"/>
              </a:spcAft>
              <a:defRPr/>
            </a:pPr>
            <a:r>
              <a:rPr lang="en-GB" altLang="en-US" sz="2000" dirty="0" smtClean="0"/>
              <a:t>Clubs </a:t>
            </a:r>
          </a:p>
          <a:p>
            <a:pPr marL="0" indent="0" eaLnBrk="1" fontAlgn="auto" hangingPunct="1">
              <a:spcAft>
                <a:spcPts val="0"/>
              </a:spcAft>
              <a:buFont typeface="Wingdings" panose="05000000000000000000" pitchFamily="2" charset="2"/>
              <a:buNone/>
              <a:defRPr/>
            </a:pPr>
            <a:endParaRPr lang="en-US" altLang="en-US" sz="2400" dirty="0" smtClean="0"/>
          </a:p>
          <a:p>
            <a:pPr lvl="1" eaLnBrk="1" fontAlgn="auto" hangingPunct="1">
              <a:spcAft>
                <a:spcPts val="0"/>
              </a:spcAft>
              <a:defRPr/>
            </a:pPr>
            <a:endParaRPr lang="en-US" altLang="en-US" sz="2400" dirty="0" smtClean="0"/>
          </a:p>
        </p:txBody>
      </p:sp>
      <p:pic>
        <p:nvPicPr>
          <p:cNvPr id="410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52400" y="1524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Photo Permission</a:t>
            </a:r>
            <a:endParaRPr lang="en-US" altLang="en-US" sz="4800">
              <a:solidFill>
                <a:srgbClr val="002060"/>
              </a:solidFill>
              <a:latin typeface="Blacksword" pitchFamily="50" charset="0"/>
              <a:ea typeface="MS PGothic" pitchFamily="34" charset="-128"/>
            </a:endParaRPr>
          </a:p>
        </p:txBody>
      </p:sp>
      <p:pic>
        <p:nvPicPr>
          <p:cNvPr id="4710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7877175" cy="401955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p:cNvSpPr/>
          <p:nvPr/>
        </p:nvSpPr>
        <p:spPr>
          <a:xfrm>
            <a:off x="7772400" y="2773363"/>
            <a:ext cx="6096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110" name="TextBox 3"/>
          <p:cNvSpPr txBox="1">
            <a:spLocks noChangeArrowheads="1"/>
          </p:cNvSpPr>
          <p:nvPr/>
        </p:nvSpPr>
        <p:spPr bwMode="auto">
          <a:xfrm>
            <a:off x="2343150" y="1184275"/>
            <a:ext cx="7572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2400"/>
              <a:t>If you select NO on question 1 … please do not answer the remaining questions </a:t>
            </a:r>
          </a:p>
        </p:txBody>
      </p:sp>
      <p:cxnSp>
        <p:nvCxnSpPr>
          <p:cNvPr id="6" name="Straight Connector 5"/>
          <p:cNvCxnSpPr/>
          <p:nvPr/>
        </p:nvCxnSpPr>
        <p:spPr>
          <a:xfrm flipH="1">
            <a:off x="7086600" y="3733800"/>
            <a:ext cx="1323975" cy="3048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62800" y="3733800"/>
            <a:ext cx="1371600" cy="3048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975484"/>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48131" name="TextBox 1"/>
          <p:cNvSpPr txBox="1">
            <a:spLocks noChangeArrowheads="1"/>
          </p:cNvSpPr>
          <p:nvPr/>
        </p:nvSpPr>
        <p:spPr bwMode="auto">
          <a:xfrm>
            <a:off x="533400" y="2895600"/>
            <a:ext cx="9080500"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4400">
                <a:hlinkClick r:id="rId3"/>
              </a:rPr>
              <a:t>www.RushmereHallPrimarySchool.com</a:t>
            </a:r>
            <a:r>
              <a:rPr lang="en-GB" altLang="en-US"/>
              <a:t> </a:t>
            </a:r>
            <a:endParaRPr lang="en-GB" altLang="en-US" b="1"/>
          </a:p>
        </p:txBody>
      </p:sp>
      <p:sp>
        <p:nvSpPr>
          <p:cNvPr id="48132" name="Text Box 2"/>
          <p:cNvSpPr txBox="1">
            <a:spLocks noChangeArrowheads="1"/>
          </p:cNvSpPr>
          <p:nvPr/>
        </p:nvSpPr>
        <p:spPr bwMode="auto">
          <a:xfrm>
            <a:off x="152400" y="1524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Website </a:t>
            </a:r>
            <a:endParaRPr lang="en-US" altLang="en-US" sz="4800">
              <a:solidFill>
                <a:srgbClr val="002060"/>
              </a:solidFill>
              <a:latin typeface="Blacksword" pitchFamily="50" charset="0"/>
              <a:ea typeface="MS PGothic" pitchFamily="34" charset="-128"/>
            </a:endParaRPr>
          </a:p>
        </p:txBody>
      </p:sp>
    </p:spTree>
    <p:extLst>
      <p:ext uri="{BB962C8B-B14F-4D97-AF65-F5344CB8AC3E}">
        <p14:creationId xmlns:p14="http://schemas.microsoft.com/office/powerpoint/2010/main" val="423511877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1397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2060"/>
                </a:solidFill>
                <a:latin typeface="Blacksword" pitchFamily="50" charset="0"/>
                <a:ea typeface="MS PGothic" pitchFamily="34" charset="-128"/>
              </a:rPr>
              <a:t>Volunteers</a:t>
            </a:r>
          </a:p>
        </p:txBody>
      </p:sp>
      <p:sp>
        <p:nvSpPr>
          <p:cNvPr id="35843" name="Rectangle 3"/>
          <p:cNvSpPr>
            <a:spLocks noGrp="1" noChangeArrowheads="1"/>
          </p:cNvSpPr>
          <p:nvPr>
            <p:ph sz="half" idx="1"/>
          </p:nvPr>
        </p:nvSpPr>
        <p:spPr>
          <a:xfrm>
            <a:off x="1447800" y="1752600"/>
            <a:ext cx="7797800" cy="4267200"/>
          </a:xfrm>
        </p:spPr>
        <p:txBody>
          <a:bodyPr rtlCol="0">
            <a:normAutofit/>
          </a:bodyPr>
          <a:lstStyle/>
          <a:p>
            <a:pPr marL="0" indent="0" eaLnBrk="1" fontAlgn="auto" hangingPunct="1">
              <a:spcAft>
                <a:spcPts val="0"/>
              </a:spcAft>
              <a:buFont typeface="Wingdings" panose="05000000000000000000" pitchFamily="2" charset="2"/>
              <a:buNone/>
              <a:defRPr/>
            </a:pPr>
            <a:endParaRPr lang="en-US" altLang="en-US" smtClean="0"/>
          </a:p>
          <a:p>
            <a:pPr lvl="1" eaLnBrk="1" fontAlgn="auto" hangingPunct="1">
              <a:spcBef>
                <a:spcPts val="406"/>
              </a:spcBef>
              <a:spcAft>
                <a:spcPts val="0"/>
              </a:spcAft>
              <a:buFont typeface="Wingdings" panose="05000000000000000000" pitchFamily="2" charset="2"/>
              <a:buNone/>
              <a:defRPr/>
            </a:pPr>
            <a:endParaRPr lang="en-US" altLang="en-US" sz="1950" smtClean="0"/>
          </a:p>
          <a:p>
            <a:pPr lvl="1" eaLnBrk="1" fontAlgn="auto" hangingPunct="1">
              <a:spcBef>
                <a:spcPts val="406"/>
              </a:spcBef>
              <a:spcAft>
                <a:spcPts val="0"/>
              </a:spcAft>
              <a:buFont typeface="Arial" panose="020B0604020202020204" pitchFamily="34" charset="0"/>
              <a:buChar char="•"/>
              <a:defRPr/>
            </a:pPr>
            <a:endParaRPr lang="en-US" altLang="en-US" sz="1950" smtClean="0"/>
          </a:p>
        </p:txBody>
      </p:sp>
      <p:sp>
        <p:nvSpPr>
          <p:cNvPr id="30724" name="Rectangle 3"/>
          <p:cNvSpPr txBox="1">
            <a:spLocks noChangeArrowheads="1"/>
          </p:cNvSpPr>
          <p:nvPr/>
        </p:nvSpPr>
        <p:spPr bwMode="auto">
          <a:xfrm>
            <a:off x="609600" y="13716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chemeClr val="tx1"/>
              </a:buClr>
              <a:buSzPct val="70000"/>
              <a:buFont typeface="Wingdings" pitchFamily="2" charset="2"/>
              <a:buChar char="¢"/>
            </a:pPr>
            <a:r>
              <a:rPr lang="en-GB" altLang="en-US" sz="2800">
                <a:latin typeface="Arial" charset="0"/>
                <a:ea typeface="MS PGothic" pitchFamily="34" charset="-128"/>
              </a:rPr>
              <a:t>Sign up to what you can offer… </a:t>
            </a:r>
          </a:p>
          <a:p>
            <a:pPr eaLnBrk="1" hangingPunct="1">
              <a:spcBef>
                <a:spcPct val="20000"/>
              </a:spcBef>
              <a:buClr>
                <a:schemeClr val="tx1"/>
              </a:buClr>
              <a:buSzPct val="70000"/>
              <a:buFont typeface="Wingdings" pitchFamily="2" charset="2"/>
              <a:buChar char="¢"/>
            </a:pPr>
            <a:r>
              <a:rPr lang="en-GB" altLang="en-US" sz="2800">
                <a:latin typeface="Arial" charset="0"/>
                <a:ea typeface="MS PGothic" pitchFamily="34" charset="-128"/>
              </a:rPr>
              <a:t>Signing up doesn’t mean we will take up your services!</a:t>
            </a:r>
          </a:p>
          <a:p>
            <a:pPr eaLnBrk="1" hangingPunct="1">
              <a:spcBef>
                <a:spcPct val="20000"/>
              </a:spcBef>
              <a:buClr>
                <a:schemeClr val="tx1"/>
              </a:buClr>
              <a:buSzPct val="70000"/>
              <a:buFont typeface="Wingdings" pitchFamily="2" charset="2"/>
              <a:buChar char="¢"/>
            </a:pPr>
            <a:r>
              <a:rPr lang="en-GB" altLang="en-US" sz="2800">
                <a:latin typeface="Arial" charset="0"/>
                <a:ea typeface="MS PGothic" pitchFamily="34" charset="-128"/>
              </a:rPr>
              <a:t>DBS check will be needed</a:t>
            </a:r>
          </a:p>
          <a:p>
            <a:pPr eaLnBrk="1" hangingPunct="1">
              <a:spcBef>
                <a:spcPct val="20000"/>
              </a:spcBef>
              <a:buClr>
                <a:schemeClr val="tx1"/>
              </a:buClr>
              <a:buSzPct val="70000"/>
              <a:buFont typeface="Wingdings" pitchFamily="2" charset="2"/>
              <a:buChar char="¢"/>
            </a:pPr>
            <a:r>
              <a:rPr lang="en-GB" altLang="en-US" sz="2800">
                <a:latin typeface="Arial" charset="0"/>
                <a:ea typeface="MS PGothic" pitchFamily="34" charset="-128"/>
              </a:rPr>
              <a:t>We will try to cater for all offers… however, there are some occasions / lessons where too many adults may be a hindrance.  </a:t>
            </a:r>
          </a:p>
          <a:p>
            <a:pPr eaLnBrk="1" hangingPunct="1">
              <a:spcBef>
                <a:spcPct val="20000"/>
              </a:spcBef>
              <a:buClr>
                <a:schemeClr val="tx1"/>
              </a:buClr>
              <a:buSzPct val="70000"/>
              <a:buFont typeface="Wingdings" pitchFamily="2" charset="2"/>
              <a:buChar char="¢"/>
            </a:pPr>
            <a:r>
              <a:rPr lang="en-GB" altLang="en-US" sz="2800">
                <a:latin typeface="Arial" charset="0"/>
                <a:ea typeface="MS PGothic" pitchFamily="34" charset="-128"/>
              </a:rPr>
              <a:t>Potential key areas of need – Parent Readers, Art lesson support, resourcing, improving learning areas in the school. </a:t>
            </a:r>
          </a:p>
          <a:p>
            <a:pPr eaLnBrk="1" hangingPunct="1">
              <a:spcBef>
                <a:spcPct val="20000"/>
              </a:spcBef>
              <a:buClr>
                <a:schemeClr val="tx1"/>
              </a:buClr>
              <a:buSzPct val="70000"/>
              <a:buFont typeface="Wingdings" pitchFamily="2" charset="2"/>
              <a:buNone/>
            </a:pPr>
            <a:endParaRPr lang="en-US" altLang="en-US" sz="2800">
              <a:solidFill>
                <a:schemeClr val="tx2"/>
              </a:solidFill>
              <a:latin typeface="Arial" charset="0"/>
              <a:ea typeface="MS PGothic" pitchFamily="34" charset="-128"/>
            </a:endParaRPr>
          </a:p>
          <a:p>
            <a:pPr lvl="1" eaLnBrk="1" hangingPunct="1">
              <a:spcBef>
                <a:spcPct val="20000"/>
              </a:spcBef>
              <a:buClr>
                <a:schemeClr val="accent1"/>
              </a:buClr>
              <a:buSzPct val="75000"/>
              <a:buFont typeface="Wingdings" pitchFamily="2" charset="2"/>
              <a:buChar char="l"/>
            </a:pPr>
            <a:endParaRPr lang="en-US" altLang="en-US" sz="2400">
              <a:solidFill>
                <a:schemeClr val="tx2"/>
              </a:solidFill>
              <a:latin typeface="Arial" charset="0"/>
              <a:ea typeface="MS PGothic" pitchFamily="34" charset="-128"/>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733550" y="533400"/>
            <a:ext cx="6343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latin typeface="Tahoma" pitchFamily="34" charset="0"/>
                <a:ea typeface="MS PGothic" pitchFamily="34" charset="-128"/>
              </a:rPr>
              <a:t>Volunteers</a:t>
            </a:r>
          </a:p>
        </p:txBody>
      </p:sp>
      <p:sp>
        <p:nvSpPr>
          <p:cNvPr id="36867" name="Rectangle 3"/>
          <p:cNvSpPr>
            <a:spLocks noGrp="1" noChangeArrowheads="1"/>
          </p:cNvSpPr>
          <p:nvPr>
            <p:ph sz="half" idx="1"/>
          </p:nvPr>
        </p:nvSpPr>
        <p:spPr>
          <a:xfrm>
            <a:off x="1447800" y="1752600"/>
            <a:ext cx="7797800" cy="4267200"/>
          </a:xfrm>
        </p:spPr>
        <p:txBody>
          <a:bodyPr rtlCol="0">
            <a:normAutofit/>
          </a:bodyPr>
          <a:lstStyle/>
          <a:p>
            <a:pPr marL="0" indent="0" eaLnBrk="1" fontAlgn="auto" hangingPunct="1">
              <a:spcAft>
                <a:spcPts val="0"/>
              </a:spcAft>
              <a:buFont typeface="Wingdings" panose="05000000000000000000" pitchFamily="2" charset="2"/>
              <a:buNone/>
              <a:defRPr/>
            </a:pPr>
            <a:endParaRPr lang="en-US" altLang="en-US" smtClean="0"/>
          </a:p>
          <a:p>
            <a:pPr lvl="1" eaLnBrk="1" fontAlgn="auto" hangingPunct="1">
              <a:spcBef>
                <a:spcPts val="406"/>
              </a:spcBef>
              <a:spcAft>
                <a:spcPts val="0"/>
              </a:spcAft>
              <a:buFont typeface="Wingdings" panose="05000000000000000000" pitchFamily="2" charset="2"/>
              <a:buNone/>
              <a:defRPr/>
            </a:pPr>
            <a:endParaRPr lang="en-US" altLang="en-US" sz="1950" smtClean="0"/>
          </a:p>
          <a:p>
            <a:pPr lvl="1" eaLnBrk="1" fontAlgn="auto" hangingPunct="1">
              <a:spcBef>
                <a:spcPts val="406"/>
              </a:spcBef>
              <a:spcAft>
                <a:spcPts val="0"/>
              </a:spcAft>
              <a:buFont typeface="Arial" panose="020B0604020202020204" pitchFamily="34" charset="0"/>
              <a:buChar char="•"/>
              <a:defRPr/>
            </a:pPr>
            <a:endParaRPr lang="en-US" altLang="en-US" sz="1950" smtClean="0"/>
          </a:p>
        </p:txBody>
      </p:sp>
      <p:sp>
        <p:nvSpPr>
          <p:cNvPr id="31748" name="Rectangle 3"/>
          <p:cNvSpPr txBox="1">
            <a:spLocks noChangeArrowheads="1"/>
          </p:cNvSpPr>
          <p:nvPr/>
        </p:nvSpPr>
        <p:spPr bwMode="auto">
          <a:xfrm>
            <a:off x="1600200" y="1905000"/>
            <a:ext cx="779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chemeClr val="tx1"/>
              </a:buClr>
              <a:buSzPct val="70000"/>
              <a:buFont typeface="Wingdings" pitchFamily="2" charset="2"/>
              <a:buChar char="¢"/>
            </a:pPr>
            <a:r>
              <a:rPr lang="en-GB" altLang="en-US" sz="2600">
                <a:solidFill>
                  <a:schemeClr val="tx2"/>
                </a:solidFill>
                <a:latin typeface="Arial" charset="0"/>
                <a:ea typeface="MS PGothic" pitchFamily="34" charset="-128"/>
              </a:rPr>
              <a:t>Sign up to what you can offer… </a:t>
            </a:r>
          </a:p>
          <a:p>
            <a:pPr eaLnBrk="1" hangingPunct="1">
              <a:spcBef>
                <a:spcPct val="20000"/>
              </a:spcBef>
              <a:buClr>
                <a:schemeClr val="tx1"/>
              </a:buClr>
              <a:buSzPct val="70000"/>
              <a:buFont typeface="Wingdings" pitchFamily="2" charset="2"/>
              <a:buChar char="¢"/>
            </a:pPr>
            <a:r>
              <a:rPr lang="en-GB" altLang="en-US" sz="2600">
                <a:solidFill>
                  <a:schemeClr val="tx2"/>
                </a:solidFill>
                <a:latin typeface="Arial" charset="0"/>
                <a:ea typeface="MS PGothic" pitchFamily="34" charset="-128"/>
              </a:rPr>
              <a:t>DBS check will be needed </a:t>
            </a:r>
          </a:p>
          <a:p>
            <a:pPr eaLnBrk="1" hangingPunct="1">
              <a:spcBef>
                <a:spcPct val="20000"/>
              </a:spcBef>
              <a:buClr>
                <a:schemeClr val="tx1"/>
              </a:buClr>
              <a:buSzPct val="70000"/>
              <a:buFont typeface="Wingdings" pitchFamily="2" charset="2"/>
              <a:buNone/>
            </a:pPr>
            <a:endParaRPr lang="en-US" altLang="en-US" sz="2800">
              <a:solidFill>
                <a:schemeClr val="tx2"/>
              </a:solidFill>
              <a:latin typeface="Arial" charset="0"/>
              <a:ea typeface="MS PGothic" pitchFamily="34" charset="-128"/>
            </a:endParaRPr>
          </a:p>
          <a:p>
            <a:pPr lvl="1" eaLnBrk="1" hangingPunct="1">
              <a:spcBef>
                <a:spcPct val="20000"/>
              </a:spcBef>
              <a:buClr>
                <a:schemeClr val="accent1"/>
              </a:buClr>
              <a:buSzPct val="75000"/>
              <a:buFont typeface="Wingdings" pitchFamily="2" charset="2"/>
              <a:buChar char="l"/>
            </a:pPr>
            <a:endParaRPr lang="en-US" altLang="en-US" sz="2400">
              <a:solidFill>
                <a:schemeClr val="tx2"/>
              </a:solidFill>
              <a:latin typeface="Arial" charset="0"/>
              <a:ea typeface="MS PGothic" pitchFamily="34" charset="-128"/>
            </a:endParaRPr>
          </a:p>
        </p:txBody>
      </p:sp>
      <p:graphicFrame>
        <p:nvGraphicFramePr>
          <p:cNvPr id="2" name="Table 1"/>
          <p:cNvGraphicFramePr>
            <a:graphicFrameLocks noGrp="1"/>
          </p:cNvGraphicFramePr>
          <p:nvPr/>
        </p:nvGraphicFramePr>
        <p:xfrm>
          <a:off x="304800" y="1524000"/>
          <a:ext cx="9312276" cy="5113339"/>
        </p:xfrm>
        <a:graphic>
          <a:graphicData uri="http://schemas.openxmlformats.org/drawingml/2006/table">
            <a:tbl>
              <a:tblPr firstRow="1" bandRow="1">
                <a:tableStyleId>{5C22544A-7EE6-4342-B048-85BDC9FD1C3A}</a:tableStyleId>
              </a:tblPr>
              <a:tblGrid>
                <a:gridCol w="1552046">
                  <a:extLst>
                    <a:ext uri="{9D8B030D-6E8A-4147-A177-3AD203B41FA5}"/>
                  </a:extLst>
                </a:gridCol>
                <a:gridCol w="1552046">
                  <a:extLst>
                    <a:ext uri="{9D8B030D-6E8A-4147-A177-3AD203B41FA5}"/>
                  </a:extLst>
                </a:gridCol>
                <a:gridCol w="1552046">
                  <a:extLst>
                    <a:ext uri="{9D8B030D-6E8A-4147-A177-3AD203B41FA5}"/>
                  </a:extLst>
                </a:gridCol>
                <a:gridCol w="1552046">
                  <a:extLst>
                    <a:ext uri="{9D8B030D-6E8A-4147-A177-3AD203B41FA5}"/>
                  </a:extLst>
                </a:gridCol>
                <a:gridCol w="1552046">
                  <a:extLst>
                    <a:ext uri="{9D8B030D-6E8A-4147-A177-3AD203B41FA5}"/>
                  </a:extLst>
                </a:gridCol>
                <a:gridCol w="1552046">
                  <a:extLst>
                    <a:ext uri="{9D8B030D-6E8A-4147-A177-3AD203B41FA5}"/>
                  </a:extLst>
                </a:gridCol>
              </a:tblGrid>
              <a:tr h="701026">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Mon</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Tue</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Wed</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Thu</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000" dirty="0" smtClean="0"/>
                        <a:t>Fri</a:t>
                      </a:r>
                      <a:endParaRPr lang="en-GB" sz="40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082095">
                <a:tc>
                  <a:txBody>
                    <a:bodyPr/>
                    <a:lstStyle/>
                    <a:p>
                      <a:r>
                        <a:rPr lang="en-GB" sz="1800" dirty="0" smtClean="0"/>
                        <a:t>AM</a:t>
                      </a:r>
                      <a:r>
                        <a:rPr lang="en-GB" sz="1800" baseline="0" dirty="0" smtClean="0"/>
                        <a:t> </a:t>
                      </a:r>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330218">
                <a:tc>
                  <a:txBody>
                    <a:bodyPr/>
                    <a:lstStyle/>
                    <a:p>
                      <a:r>
                        <a:rPr lang="en-GB" sz="1800" dirty="0" smtClean="0"/>
                        <a:t>PM</a:t>
                      </a:r>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3" name="TextBox 2"/>
          <p:cNvSpPr txBox="1"/>
          <p:nvPr/>
        </p:nvSpPr>
        <p:spPr>
          <a:xfrm>
            <a:off x="5943600" y="228600"/>
            <a:ext cx="3454400" cy="923925"/>
          </a:xfrm>
          <a:prstGeom prst="rect">
            <a:avLst/>
          </a:prstGeom>
          <a:noFill/>
        </p:spPr>
        <p:txBody>
          <a:bodyPr>
            <a:spAutoFit/>
          </a:bodyPr>
          <a:lstStyle/>
          <a:p>
            <a:pPr eaLnBrk="1" fontAlgn="auto" hangingPunct="1">
              <a:spcBef>
                <a:spcPts val="0"/>
              </a:spcBef>
              <a:spcAft>
                <a:spcPts val="0"/>
              </a:spcAft>
              <a:defRPr/>
            </a:pPr>
            <a:r>
              <a:rPr lang="en-GB" dirty="0">
                <a:latin typeface="Arial" charset="0"/>
              </a:rPr>
              <a:t>Class: __________________</a:t>
            </a:r>
          </a:p>
          <a:p>
            <a:pPr marL="285750" indent="-285750" eaLnBrk="1" fontAlgn="auto" hangingPunct="1">
              <a:spcBef>
                <a:spcPts val="0"/>
              </a:spcBef>
              <a:spcAft>
                <a:spcPts val="0"/>
              </a:spcAft>
              <a:buFont typeface="Wingdings" panose="05000000000000000000" pitchFamily="2" charset="2"/>
              <a:buChar char="ü"/>
              <a:defRPr/>
            </a:pPr>
            <a:r>
              <a:rPr lang="en-GB" dirty="0">
                <a:latin typeface="Arial" charset="0"/>
              </a:rPr>
              <a:t>Leave name </a:t>
            </a:r>
          </a:p>
          <a:p>
            <a:pPr marL="285750" indent="-285750" eaLnBrk="1" fontAlgn="auto" hangingPunct="1">
              <a:spcBef>
                <a:spcPts val="0"/>
              </a:spcBef>
              <a:spcAft>
                <a:spcPts val="0"/>
              </a:spcAft>
              <a:buFont typeface="Wingdings" panose="05000000000000000000" pitchFamily="2" charset="2"/>
              <a:buChar char="ü"/>
              <a:defRPr/>
            </a:pPr>
            <a:r>
              <a:rPr lang="en-GB" dirty="0">
                <a:latin typeface="Arial" charset="0"/>
              </a:rPr>
              <a:t>Contact number</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04788" y="2286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2060"/>
                </a:solidFill>
                <a:latin typeface="Blacksword" pitchFamily="50" charset="0"/>
                <a:ea typeface="MS PGothic" pitchFamily="34" charset="-128"/>
              </a:rPr>
              <a:t>Reporting Assessment &amp; Progress</a:t>
            </a:r>
          </a:p>
        </p:txBody>
      </p:sp>
      <p:sp>
        <p:nvSpPr>
          <p:cNvPr id="4" name="Rectangle 3"/>
          <p:cNvSpPr txBox="1">
            <a:spLocks noChangeArrowheads="1"/>
          </p:cNvSpPr>
          <p:nvPr/>
        </p:nvSpPr>
        <p:spPr bwMode="auto">
          <a:xfrm>
            <a:off x="352425" y="1981200"/>
            <a:ext cx="3319463"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marL="457200" lvl="1" indent="0" eaLnBrk="1" hangingPunct="1">
              <a:buFont typeface="Wingdings" pitchFamily="2" charset="2"/>
              <a:buNone/>
              <a:defRPr/>
            </a:pPr>
            <a:r>
              <a:rPr lang="en-GB" altLang="en-US" sz="2200" kern="0" dirty="0" smtClean="0"/>
              <a:t> </a:t>
            </a:r>
            <a:r>
              <a:rPr lang="en-GB" altLang="en-US" sz="1800" kern="0" dirty="0" smtClean="0"/>
              <a:t> </a:t>
            </a:r>
            <a:endParaRPr lang="en-US" altLang="en-US" sz="1400" kern="0" dirty="0" smtClean="0"/>
          </a:p>
        </p:txBody>
      </p:sp>
      <p:pic>
        <p:nvPicPr>
          <p:cNvPr id="5" name="Picture 4"/>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7634" y="1010971"/>
            <a:ext cx="4648200" cy="1066800"/>
          </a:xfrm>
          <a:prstGeom prst="rect">
            <a:avLst/>
          </a:prstGeom>
          <a:noFill/>
          <a:ln>
            <a:noFill/>
          </a:ln>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2087563"/>
            <a:ext cx="6234112"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2"/>
          <p:cNvSpPr>
            <a:spLocks noChangeArrowheads="1"/>
          </p:cNvSpPr>
          <p:nvPr/>
        </p:nvSpPr>
        <p:spPr bwMode="auto">
          <a:xfrm>
            <a:off x="555625" y="2087563"/>
            <a:ext cx="27971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chemeClr val="tx1"/>
              </a:buClr>
              <a:buSzPct val="70000"/>
              <a:buFont typeface="Wingdings" pitchFamily="2" charset="2"/>
              <a:buChar char="¢"/>
            </a:pPr>
            <a:r>
              <a:rPr lang="en-GB" altLang="en-US">
                <a:latin typeface="Arial" charset="0"/>
                <a:ea typeface="MS PGothic" pitchFamily="34" charset="-128"/>
              </a:rPr>
              <a:t>Three times a year parents will receive progress reports (2 x Parents’ Evening and Year End reports). </a:t>
            </a:r>
          </a:p>
          <a:p>
            <a:pPr eaLnBrk="1" hangingPunct="1">
              <a:spcBef>
                <a:spcPct val="20000"/>
              </a:spcBef>
              <a:buClr>
                <a:schemeClr val="tx1"/>
              </a:buClr>
              <a:buSzPct val="70000"/>
            </a:pPr>
            <a:endParaRPr lang="en-GB" altLang="en-US">
              <a:latin typeface="Arial" charset="0"/>
              <a:ea typeface="MS PGothic" pitchFamily="34" charset="-128"/>
            </a:endParaRPr>
          </a:p>
          <a:p>
            <a:pPr eaLnBrk="1" hangingPunct="1">
              <a:spcBef>
                <a:spcPct val="20000"/>
              </a:spcBef>
              <a:buClr>
                <a:schemeClr val="tx1"/>
              </a:buClr>
              <a:buSzPct val="70000"/>
              <a:buFont typeface="Wingdings" pitchFamily="2" charset="2"/>
              <a:buChar char="¢"/>
            </a:pPr>
            <a:r>
              <a:rPr lang="en-GB" altLang="en-US">
                <a:latin typeface="Arial" charset="0"/>
                <a:ea typeface="MS PGothic" pitchFamily="34" charset="-128"/>
              </a:rPr>
              <a:t>The report will show which of the four quadrants your child is working within. The aim to be working in the green quadrant, however some children may be working in the amber or red section. </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04788" y="2286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2060"/>
                </a:solidFill>
                <a:latin typeface="Blacksword" pitchFamily="50" charset="0"/>
                <a:ea typeface="MS PGothic" pitchFamily="34" charset="-128"/>
              </a:rPr>
              <a:t>Writing Expectations </a:t>
            </a:r>
          </a:p>
        </p:txBody>
      </p:sp>
      <p:sp>
        <p:nvSpPr>
          <p:cNvPr id="4" name="Rectangle 3"/>
          <p:cNvSpPr txBox="1">
            <a:spLocks noChangeArrowheads="1"/>
          </p:cNvSpPr>
          <p:nvPr/>
        </p:nvSpPr>
        <p:spPr bwMode="auto">
          <a:xfrm>
            <a:off x="1425575" y="2103438"/>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marL="457200" lvl="1" indent="0" eaLnBrk="1" hangingPunct="1">
              <a:buFont typeface="Wingdings" pitchFamily="2" charset="2"/>
              <a:buNone/>
              <a:defRPr/>
            </a:pPr>
            <a:r>
              <a:rPr lang="en-GB" altLang="en-US" sz="2200" kern="0" dirty="0" smtClean="0"/>
              <a:t> </a:t>
            </a:r>
            <a:r>
              <a:rPr lang="en-GB" altLang="en-US" sz="1800" kern="0" dirty="0" smtClean="0"/>
              <a:t> </a:t>
            </a:r>
            <a:endParaRPr lang="en-US" altLang="en-US" sz="1400" kern="0" dirty="0" smtClean="0"/>
          </a:p>
        </p:txBody>
      </p:sp>
      <p:sp>
        <p:nvSpPr>
          <p:cNvPr id="33796" name="Rectangle 3"/>
          <p:cNvSpPr txBox="1">
            <a:spLocks noChangeArrowheads="1"/>
          </p:cNvSpPr>
          <p:nvPr/>
        </p:nvSpPr>
        <p:spPr bwMode="auto">
          <a:xfrm>
            <a:off x="1600200" y="1905000"/>
            <a:ext cx="779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chemeClr val="tx1"/>
              </a:buClr>
              <a:buSzPct val="70000"/>
              <a:buFont typeface="Wingdings" pitchFamily="2" charset="2"/>
              <a:buChar char="¢"/>
            </a:pPr>
            <a:r>
              <a:rPr lang="en-GB" altLang="en-US" sz="2600">
                <a:latin typeface="Arial" charset="0"/>
                <a:ea typeface="MS PGothic" pitchFamily="34" charset="-128"/>
              </a:rPr>
              <a:t>The next slide is an example of the level a child needs to be writing at to achieve the year group expected standard. </a:t>
            </a:r>
          </a:p>
          <a:p>
            <a:pPr eaLnBrk="1" hangingPunct="1">
              <a:spcBef>
                <a:spcPct val="20000"/>
              </a:spcBef>
              <a:buClr>
                <a:schemeClr val="tx1"/>
              </a:buClr>
              <a:buSzPct val="70000"/>
              <a:buFont typeface="Wingdings" pitchFamily="2" charset="2"/>
              <a:buChar char="¢"/>
            </a:pPr>
            <a:r>
              <a:rPr lang="en-GB" altLang="en-US" sz="2600">
                <a:latin typeface="Arial" charset="0"/>
                <a:ea typeface="MS PGothic" pitchFamily="34" charset="-128"/>
              </a:rPr>
              <a:t>Standards have gone up nationally. </a:t>
            </a:r>
          </a:p>
          <a:p>
            <a:pPr eaLnBrk="1" hangingPunct="1">
              <a:spcBef>
                <a:spcPct val="20000"/>
              </a:spcBef>
              <a:buClr>
                <a:schemeClr val="tx1"/>
              </a:buClr>
              <a:buSzPct val="70000"/>
              <a:buFont typeface="Wingdings" pitchFamily="2" charset="2"/>
              <a:buChar char="¢"/>
            </a:pPr>
            <a:r>
              <a:rPr lang="en-GB" altLang="en-US" sz="2600">
                <a:latin typeface="Arial" charset="0"/>
                <a:ea typeface="MS PGothic" pitchFamily="34" charset="-128"/>
              </a:rPr>
              <a:t>There is a greater focus on the technicalities : - punctuation, grammar, spelling etc </a:t>
            </a:r>
          </a:p>
          <a:p>
            <a:pPr eaLnBrk="1" hangingPunct="1">
              <a:spcBef>
                <a:spcPct val="20000"/>
              </a:spcBef>
              <a:buClr>
                <a:schemeClr val="tx1"/>
              </a:buClr>
              <a:buSzPct val="70000"/>
              <a:buFont typeface="Wingdings" pitchFamily="2" charset="2"/>
              <a:buNone/>
            </a:pPr>
            <a:endParaRPr lang="en-US" altLang="en-US" sz="2800">
              <a:solidFill>
                <a:schemeClr val="tx2"/>
              </a:solidFill>
              <a:latin typeface="Arial" charset="0"/>
              <a:ea typeface="MS PGothic" pitchFamily="34" charset="-128"/>
            </a:endParaRPr>
          </a:p>
          <a:p>
            <a:pPr lvl="1" eaLnBrk="1" hangingPunct="1">
              <a:spcBef>
                <a:spcPct val="20000"/>
              </a:spcBef>
              <a:buClr>
                <a:schemeClr val="accent1"/>
              </a:buClr>
              <a:buSzPct val="75000"/>
              <a:buFont typeface="Wingdings" pitchFamily="2" charset="2"/>
              <a:buChar char="l"/>
            </a:pPr>
            <a:endParaRPr lang="en-US" altLang="en-US" sz="2400">
              <a:solidFill>
                <a:schemeClr val="tx2"/>
              </a:solidFill>
              <a:latin typeface="Arial" charset="0"/>
              <a:ea typeface="MS PGothic" pitchFamily="34" charset="-128"/>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3775868" y="2129631"/>
            <a:ext cx="8686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400">
                <a:solidFill>
                  <a:srgbClr val="002060"/>
                </a:solidFill>
                <a:latin typeface="Blacksword" pitchFamily="50" charset="0"/>
                <a:ea typeface="MS PGothic" pitchFamily="34" charset="-128"/>
              </a:rPr>
              <a:t>Expectations YEAR 4</a:t>
            </a:r>
          </a:p>
        </p:txBody>
      </p:sp>
      <p:sp>
        <p:nvSpPr>
          <p:cNvPr id="4" name="Rectangle 3"/>
          <p:cNvSpPr txBox="1">
            <a:spLocks noChangeArrowheads="1"/>
          </p:cNvSpPr>
          <p:nvPr/>
        </p:nvSpPr>
        <p:spPr bwMode="auto">
          <a:xfrm>
            <a:off x="1425575" y="2103438"/>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marL="457200" lvl="1" indent="0" eaLnBrk="1" hangingPunct="1">
              <a:buFont typeface="Wingdings" pitchFamily="2" charset="2"/>
              <a:buNone/>
              <a:defRPr/>
            </a:pPr>
            <a:r>
              <a:rPr lang="en-GB" altLang="en-US" sz="2200" kern="0" dirty="0" smtClean="0"/>
              <a:t> </a:t>
            </a:r>
            <a:r>
              <a:rPr lang="en-GB" altLang="en-US" sz="1800" kern="0" dirty="0" smtClean="0"/>
              <a:t> </a:t>
            </a:r>
            <a:endParaRPr lang="en-US" altLang="en-US" sz="1400" kern="0" dirty="0" smtClean="0"/>
          </a:p>
        </p:txBody>
      </p:sp>
      <p:sp>
        <p:nvSpPr>
          <p:cNvPr id="34820" name="Rectangle 3"/>
          <p:cNvSpPr txBox="1">
            <a:spLocks noChangeArrowheads="1"/>
          </p:cNvSpPr>
          <p:nvPr/>
        </p:nvSpPr>
        <p:spPr bwMode="auto">
          <a:xfrm>
            <a:off x="1600200" y="1905000"/>
            <a:ext cx="779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chemeClr val="tx1"/>
              </a:buClr>
              <a:buSzPct val="70000"/>
              <a:buFont typeface="Wingdings" pitchFamily="2" charset="2"/>
              <a:buChar char="¢"/>
            </a:pPr>
            <a:r>
              <a:rPr lang="en-GB" altLang="en-US" sz="2600">
                <a:latin typeface="Arial" charset="0"/>
                <a:ea typeface="MS PGothic" pitchFamily="34" charset="-128"/>
              </a:rPr>
              <a:t>Sign up to what you can offer… </a:t>
            </a:r>
          </a:p>
          <a:p>
            <a:pPr eaLnBrk="1" hangingPunct="1">
              <a:spcBef>
                <a:spcPct val="20000"/>
              </a:spcBef>
              <a:buClr>
                <a:schemeClr val="tx1"/>
              </a:buClr>
              <a:buSzPct val="70000"/>
              <a:buFont typeface="Wingdings" pitchFamily="2" charset="2"/>
              <a:buChar char="¢"/>
            </a:pPr>
            <a:r>
              <a:rPr lang="en-GB" altLang="en-US" sz="2600">
                <a:latin typeface="Arial" charset="0"/>
                <a:ea typeface="MS PGothic" pitchFamily="34" charset="-128"/>
              </a:rPr>
              <a:t>Signing up doesn’t mean we will take up your services!</a:t>
            </a:r>
          </a:p>
          <a:p>
            <a:pPr eaLnBrk="1" hangingPunct="1">
              <a:spcBef>
                <a:spcPct val="20000"/>
              </a:spcBef>
              <a:buClr>
                <a:schemeClr val="tx1"/>
              </a:buClr>
              <a:buSzPct val="70000"/>
              <a:buFont typeface="Wingdings" pitchFamily="2" charset="2"/>
              <a:buChar char="¢"/>
            </a:pPr>
            <a:r>
              <a:rPr lang="en-GB" altLang="en-US" sz="2600">
                <a:latin typeface="Arial" charset="0"/>
                <a:ea typeface="MS PGothic" pitchFamily="34" charset="-128"/>
              </a:rPr>
              <a:t>DBS check will be needed</a:t>
            </a:r>
          </a:p>
          <a:p>
            <a:pPr eaLnBrk="1" hangingPunct="1">
              <a:spcBef>
                <a:spcPct val="20000"/>
              </a:spcBef>
              <a:buClr>
                <a:schemeClr val="tx1"/>
              </a:buClr>
              <a:buSzPct val="70000"/>
              <a:buFont typeface="Wingdings" pitchFamily="2" charset="2"/>
              <a:buChar char="¢"/>
            </a:pPr>
            <a:r>
              <a:rPr lang="en-GB" altLang="en-US" sz="2600">
                <a:latin typeface="Arial" charset="0"/>
                <a:ea typeface="MS PGothic" pitchFamily="34" charset="-128"/>
              </a:rPr>
              <a:t>We will try to cater for all offers… however, there are some occasions / lessons where too many adults may be a hindrance.  </a:t>
            </a:r>
          </a:p>
          <a:p>
            <a:pPr eaLnBrk="1" hangingPunct="1">
              <a:spcBef>
                <a:spcPct val="20000"/>
              </a:spcBef>
              <a:buClr>
                <a:schemeClr val="tx1"/>
              </a:buClr>
              <a:buSzPct val="70000"/>
              <a:buFont typeface="Wingdings" pitchFamily="2" charset="2"/>
              <a:buChar char="¢"/>
            </a:pPr>
            <a:r>
              <a:rPr lang="en-GB" altLang="en-US" sz="2600">
                <a:latin typeface="Arial" charset="0"/>
                <a:ea typeface="MS PGothic" pitchFamily="34" charset="-128"/>
              </a:rPr>
              <a:t>Key areas of need – Parent Readers, Art lesson support, resourcing, improving learning areas in the school. </a:t>
            </a:r>
          </a:p>
          <a:p>
            <a:pPr eaLnBrk="1" hangingPunct="1">
              <a:spcBef>
                <a:spcPct val="20000"/>
              </a:spcBef>
              <a:buClr>
                <a:schemeClr val="tx1"/>
              </a:buClr>
              <a:buSzPct val="70000"/>
              <a:buFont typeface="Wingdings" pitchFamily="2" charset="2"/>
              <a:buNone/>
            </a:pPr>
            <a:endParaRPr lang="en-US" altLang="en-US" sz="2800">
              <a:solidFill>
                <a:schemeClr val="tx2"/>
              </a:solidFill>
              <a:latin typeface="Arial" charset="0"/>
              <a:ea typeface="MS PGothic" pitchFamily="34" charset="-128"/>
            </a:endParaRPr>
          </a:p>
          <a:p>
            <a:pPr lvl="1" eaLnBrk="1" hangingPunct="1">
              <a:spcBef>
                <a:spcPct val="20000"/>
              </a:spcBef>
              <a:buClr>
                <a:schemeClr val="accent1"/>
              </a:buClr>
              <a:buSzPct val="75000"/>
              <a:buFont typeface="Wingdings" pitchFamily="2" charset="2"/>
              <a:buChar char="l"/>
            </a:pPr>
            <a:endParaRPr lang="en-US" altLang="en-US" sz="2400">
              <a:solidFill>
                <a:schemeClr val="tx2"/>
              </a:solidFill>
              <a:latin typeface="Arial" charset="0"/>
              <a:ea typeface="MS PGothic" pitchFamily="34" charset="-128"/>
            </a:endParaRPr>
          </a:p>
        </p:txBody>
      </p:sp>
      <p:pic>
        <p:nvPicPr>
          <p:cNvPr id="348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853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0"/>
            <a:ext cx="851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2700"/>
            <a:ext cx="8496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3188" y="0"/>
            <a:ext cx="8532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2400" y="139700"/>
            <a:ext cx="6343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2060"/>
                </a:solidFill>
                <a:latin typeface="Blacksword" pitchFamily="50" charset="0"/>
                <a:ea typeface="MS PGothic" pitchFamily="34" charset="-128"/>
              </a:rPr>
              <a:t>Reading</a:t>
            </a:r>
          </a:p>
        </p:txBody>
      </p:sp>
      <p:sp>
        <p:nvSpPr>
          <p:cNvPr id="35843" name="Rectangle 3"/>
          <p:cNvSpPr>
            <a:spLocks noGrp="1" noChangeArrowheads="1"/>
          </p:cNvSpPr>
          <p:nvPr>
            <p:ph sz="half" idx="1"/>
          </p:nvPr>
        </p:nvSpPr>
        <p:spPr>
          <a:xfrm>
            <a:off x="1447800" y="1752600"/>
            <a:ext cx="7797800" cy="4267200"/>
          </a:xfrm>
        </p:spPr>
        <p:txBody>
          <a:bodyPr rtlCol="0">
            <a:normAutofit/>
          </a:bodyPr>
          <a:lstStyle/>
          <a:p>
            <a:pPr marL="0" indent="0" eaLnBrk="1" fontAlgn="auto" hangingPunct="1">
              <a:spcAft>
                <a:spcPts val="0"/>
              </a:spcAft>
              <a:buFont typeface="Wingdings" panose="05000000000000000000" pitchFamily="2" charset="2"/>
              <a:buNone/>
              <a:defRPr/>
            </a:pPr>
            <a:endParaRPr lang="en-US" altLang="en-US" smtClean="0"/>
          </a:p>
          <a:p>
            <a:pPr lvl="1" eaLnBrk="1" fontAlgn="auto" hangingPunct="1">
              <a:spcBef>
                <a:spcPts val="406"/>
              </a:spcBef>
              <a:spcAft>
                <a:spcPts val="0"/>
              </a:spcAft>
              <a:buFont typeface="Wingdings" panose="05000000000000000000" pitchFamily="2" charset="2"/>
              <a:buNone/>
              <a:defRPr/>
            </a:pPr>
            <a:endParaRPr lang="en-US" altLang="en-US" sz="1950" smtClean="0"/>
          </a:p>
          <a:p>
            <a:pPr lvl="1" eaLnBrk="1" fontAlgn="auto" hangingPunct="1">
              <a:spcBef>
                <a:spcPts val="406"/>
              </a:spcBef>
              <a:spcAft>
                <a:spcPts val="0"/>
              </a:spcAft>
              <a:buFont typeface="Arial" panose="020B0604020202020204" pitchFamily="34" charset="0"/>
              <a:buChar char="•"/>
              <a:defRPr/>
            </a:pPr>
            <a:endParaRPr lang="en-US" altLang="en-US" sz="1950" smtClean="0"/>
          </a:p>
        </p:txBody>
      </p:sp>
      <p:sp>
        <p:nvSpPr>
          <p:cNvPr id="29700" name="Rectangle 3"/>
          <p:cNvSpPr txBox="1">
            <a:spLocks noChangeArrowheads="1"/>
          </p:cNvSpPr>
          <p:nvPr/>
        </p:nvSpPr>
        <p:spPr bwMode="auto">
          <a:xfrm>
            <a:off x="609600" y="13716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chemeClr val="tx1"/>
              </a:buClr>
              <a:buSzPct val="70000"/>
              <a:buFont typeface="Wingdings" pitchFamily="2" charset="2"/>
              <a:buChar char="¢"/>
              <a:defRPr/>
            </a:pPr>
            <a:r>
              <a:rPr lang="en-GB" altLang="en-US" sz="2800" dirty="0" smtClean="0">
                <a:latin typeface="Arial" charset="0"/>
                <a:ea typeface="MS PGothic" pitchFamily="34" charset="-128"/>
              </a:rPr>
              <a:t>Each child has been issued with a library book and a reading book along with a Reading Diary for recording their reading at home. </a:t>
            </a:r>
          </a:p>
          <a:p>
            <a:pPr eaLnBrk="1" hangingPunct="1">
              <a:spcBef>
                <a:spcPct val="20000"/>
              </a:spcBef>
              <a:buClr>
                <a:schemeClr val="tx1"/>
              </a:buClr>
              <a:buSzPct val="70000"/>
              <a:buFont typeface="Wingdings" pitchFamily="2" charset="2"/>
              <a:buChar char="¢"/>
              <a:defRPr/>
            </a:pPr>
            <a:r>
              <a:rPr lang="en-GB" altLang="en-US" sz="2800" dirty="0" smtClean="0">
                <a:latin typeface="Arial" charset="0"/>
                <a:ea typeface="MS PGothic" pitchFamily="34" charset="-128"/>
              </a:rPr>
              <a:t>The children will have an opportunity to change these weekly during their allotted library slot.</a:t>
            </a:r>
          </a:p>
          <a:p>
            <a:pPr eaLnBrk="1" hangingPunct="1">
              <a:spcBef>
                <a:spcPct val="20000"/>
              </a:spcBef>
              <a:buClr>
                <a:schemeClr val="tx1"/>
              </a:buClr>
              <a:buSzPct val="70000"/>
              <a:buFont typeface="Wingdings" pitchFamily="2" charset="2"/>
              <a:buChar char="¢"/>
              <a:defRPr/>
            </a:pPr>
            <a:r>
              <a:rPr lang="en-GB" altLang="en-US" sz="2800" dirty="0" smtClean="0">
                <a:latin typeface="Arial" charset="0"/>
                <a:ea typeface="MS PGothic" pitchFamily="34" charset="-128"/>
              </a:rPr>
              <a:t>1 to 1 reading is not timetabled. Focus is on comprehension via 5 x 30 minute daily Reading comprehension sessions and Literacy lessons.</a:t>
            </a:r>
          </a:p>
          <a:p>
            <a:pPr marL="0" indent="0" eaLnBrk="1" hangingPunct="1">
              <a:spcBef>
                <a:spcPct val="20000"/>
              </a:spcBef>
              <a:buClr>
                <a:schemeClr val="tx1"/>
              </a:buClr>
              <a:buSzPct val="70000"/>
              <a:defRPr/>
            </a:pPr>
            <a:endParaRPr lang="en-GB" altLang="en-US" sz="2800" dirty="0" smtClean="0">
              <a:latin typeface="Arial" charset="0"/>
              <a:ea typeface="MS PGothic" pitchFamily="34" charset="-128"/>
            </a:endParaRPr>
          </a:p>
          <a:p>
            <a:pPr marL="0" indent="0" eaLnBrk="1" hangingPunct="1">
              <a:spcBef>
                <a:spcPct val="20000"/>
              </a:spcBef>
              <a:buClr>
                <a:schemeClr val="tx1"/>
              </a:buClr>
              <a:buSzPct val="70000"/>
              <a:defRPr/>
            </a:pPr>
            <a:r>
              <a:rPr lang="en-GB" altLang="en-US" sz="2800" b="1" dirty="0" smtClean="0">
                <a:solidFill>
                  <a:srgbClr val="FF0000"/>
                </a:solidFill>
                <a:latin typeface="Arial" charset="0"/>
                <a:ea typeface="MS PGothic" pitchFamily="34" charset="-128"/>
              </a:rPr>
              <a:t>Just 5 minutes listening with each child read equates to approximately 2.5 hours each week!</a:t>
            </a:r>
          </a:p>
          <a:p>
            <a:pPr eaLnBrk="1" hangingPunct="1">
              <a:spcBef>
                <a:spcPct val="20000"/>
              </a:spcBef>
              <a:buClr>
                <a:schemeClr val="tx1"/>
              </a:buClr>
              <a:buSzPct val="70000"/>
              <a:buFont typeface="Wingdings" pitchFamily="2" charset="2"/>
              <a:buNone/>
              <a:defRPr/>
            </a:pPr>
            <a:endParaRPr lang="en-US" altLang="en-US" sz="2800" dirty="0" smtClean="0">
              <a:solidFill>
                <a:schemeClr val="tx2"/>
              </a:solidFill>
              <a:latin typeface="Arial" charset="0"/>
              <a:ea typeface="MS PGothic" pitchFamily="34" charset="-128"/>
            </a:endParaRPr>
          </a:p>
          <a:p>
            <a:pPr lvl="1" eaLnBrk="1" hangingPunct="1">
              <a:spcBef>
                <a:spcPct val="20000"/>
              </a:spcBef>
              <a:buClr>
                <a:schemeClr val="accent1"/>
              </a:buClr>
              <a:buSzPct val="75000"/>
              <a:buFont typeface="Wingdings" pitchFamily="2" charset="2"/>
              <a:buChar char="l"/>
              <a:defRPr/>
            </a:pPr>
            <a:endParaRPr lang="en-US" altLang="en-US" sz="2400" dirty="0" smtClean="0">
              <a:solidFill>
                <a:schemeClr val="tx2"/>
              </a:solidFill>
              <a:latin typeface="Arial" charset="0"/>
              <a:ea typeface="MS PGothic" pitchFamily="34" charset="-128"/>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24000" y="2132013"/>
            <a:ext cx="7797800" cy="42672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1800">
                <a:solidFill>
                  <a:schemeClr val="tx2"/>
                </a:solidFill>
                <a:latin typeface="+mn-lt"/>
              </a:defRPr>
            </a:lvl6pPr>
            <a:lvl7pPr marL="2971800" indent="-228600" algn="l" rtl="0" fontAlgn="base">
              <a:spcBef>
                <a:spcPct val="20000"/>
              </a:spcBef>
              <a:spcAft>
                <a:spcPct val="0"/>
              </a:spcAft>
              <a:buChar char="•"/>
              <a:defRPr sz="1800">
                <a:solidFill>
                  <a:schemeClr val="tx2"/>
                </a:solidFill>
                <a:latin typeface="+mn-lt"/>
              </a:defRPr>
            </a:lvl7pPr>
            <a:lvl8pPr marL="3429000" indent="-228600" algn="l" rtl="0" fontAlgn="base">
              <a:spcBef>
                <a:spcPct val="20000"/>
              </a:spcBef>
              <a:spcAft>
                <a:spcPct val="0"/>
              </a:spcAft>
              <a:buChar char="•"/>
              <a:defRPr sz="1800">
                <a:solidFill>
                  <a:schemeClr val="tx2"/>
                </a:solidFill>
                <a:latin typeface="+mn-lt"/>
              </a:defRPr>
            </a:lvl8pPr>
            <a:lvl9pPr marL="3886200" indent="-228600" algn="l" rtl="0" fontAlgn="base">
              <a:spcBef>
                <a:spcPct val="20000"/>
              </a:spcBef>
              <a:spcAft>
                <a:spcPct val="0"/>
              </a:spcAft>
              <a:buChar char="•"/>
              <a:defRPr sz="1800">
                <a:solidFill>
                  <a:schemeClr val="tx2"/>
                </a:solidFill>
                <a:latin typeface="+mn-lt"/>
              </a:defRPr>
            </a:lvl9pPr>
          </a:lstStyle>
          <a:p>
            <a:pPr eaLnBrk="1" hangingPunct="1">
              <a:defRPr/>
            </a:pPr>
            <a:r>
              <a:rPr lang="en-GB" altLang="en-US" sz="2600" kern="0" dirty="0" smtClean="0">
                <a:solidFill>
                  <a:schemeClr val="tx1"/>
                </a:solidFill>
              </a:rPr>
              <a:t>Report all child protection concerns to an adult &gt;&gt; preferably those listed on the following page. </a:t>
            </a:r>
          </a:p>
          <a:p>
            <a:pPr eaLnBrk="1" hangingPunct="1">
              <a:defRPr/>
            </a:pPr>
            <a:r>
              <a:rPr lang="en-GB" altLang="en-US" sz="2600" kern="0" dirty="0" smtClean="0">
                <a:solidFill>
                  <a:schemeClr val="tx1"/>
                </a:solidFill>
              </a:rPr>
              <a:t>However </a:t>
            </a:r>
            <a:r>
              <a:rPr lang="en-GB" altLang="en-US" sz="2600" b="1" kern="0" dirty="0" smtClean="0">
                <a:solidFill>
                  <a:srgbClr val="FF0000"/>
                </a:solidFill>
              </a:rPr>
              <a:t>small</a:t>
            </a:r>
            <a:r>
              <a:rPr lang="en-GB" altLang="en-US" sz="2600" kern="0" dirty="0" smtClean="0">
                <a:solidFill>
                  <a:schemeClr val="tx1"/>
                </a:solidFill>
              </a:rPr>
              <a:t> the information may be, we may already have other information about the child. </a:t>
            </a:r>
          </a:p>
          <a:p>
            <a:pPr marL="0" indent="0" eaLnBrk="1" hangingPunct="1">
              <a:buFont typeface="Wingdings" pitchFamily="2" charset="2"/>
              <a:buNone/>
              <a:defRPr/>
            </a:pPr>
            <a:endParaRPr lang="en-US" altLang="en-US" kern="0" dirty="0"/>
          </a:p>
          <a:p>
            <a:pPr marL="457200" lvl="1" indent="0" eaLnBrk="1" hangingPunct="1">
              <a:buFont typeface="Wingdings" pitchFamily="2" charset="2"/>
              <a:buNone/>
              <a:defRPr/>
            </a:pPr>
            <a:r>
              <a:rPr lang="en-GB" altLang="en-US" sz="2200" kern="0" dirty="0" smtClean="0"/>
              <a:t> </a:t>
            </a:r>
            <a:r>
              <a:rPr lang="en-GB" altLang="en-US" sz="1800" kern="0" dirty="0" smtClean="0"/>
              <a:t> </a:t>
            </a:r>
            <a:endParaRPr lang="en-US" altLang="en-US" sz="1400" kern="0" dirty="0" smtClean="0"/>
          </a:p>
        </p:txBody>
      </p:sp>
      <p:pic>
        <p:nvPicPr>
          <p:cNvPr id="378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45648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3400" y="1143000"/>
            <a:ext cx="8763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en-US" sz="3200" u="sng" dirty="0"/>
              <a:t>Designated Safeguarding Lead</a:t>
            </a:r>
          </a:p>
          <a:p>
            <a:endParaRPr lang="en-GB" altLang="en-US" sz="3200" dirty="0"/>
          </a:p>
          <a:p>
            <a:r>
              <a:rPr lang="en-GB" altLang="en-US" sz="3200" dirty="0"/>
              <a:t>The school’s DSL is Ms Rachel </a:t>
            </a:r>
            <a:r>
              <a:rPr lang="en-GB" altLang="en-US" sz="3200" dirty="0" err="1"/>
              <a:t>Hobbin</a:t>
            </a:r>
            <a:endParaRPr lang="en-GB" altLang="en-US" sz="3200" dirty="0"/>
          </a:p>
          <a:p>
            <a:endParaRPr lang="en-GB" altLang="en-US" sz="3200" dirty="0"/>
          </a:p>
          <a:p>
            <a:r>
              <a:rPr lang="en-GB" altLang="en-US" sz="3200" dirty="0"/>
              <a:t>The DDSL is Mrs Helen </a:t>
            </a:r>
            <a:r>
              <a:rPr lang="en-GB" altLang="en-US" sz="3200" dirty="0" err="1"/>
              <a:t>Birbeck</a:t>
            </a:r>
            <a:r>
              <a:rPr lang="en-GB" altLang="en-US" sz="3200" dirty="0"/>
              <a:t> (SENCO)</a:t>
            </a:r>
          </a:p>
          <a:p>
            <a:r>
              <a:rPr lang="en-GB" altLang="en-US" sz="3200" dirty="0"/>
              <a:t> </a:t>
            </a:r>
          </a:p>
          <a:p>
            <a:r>
              <a:rPr lang="en-GB" altLang="en-US" sz="3200" dirty="0"/>
              <a:t>The Governor(s) responsible for Safeguarding are Mr Alex Davison (Chair of Governors) and Mrs Moira Bryan (Safeguarding Governor).</a:t>
            </a: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745648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152400"/>
            <a:ext cx="48704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dirty="0">
                <a:solidFill>
                  <a:srgbClr val="002060"/>
                </a:solidFill>
                <a:latin typeface="Blacksword" pitchFamily="50" charset="0"/>
                <a:ea typeface="MS PGothic" pitchFamily="34" charset="-128"/>
              </a:rPr>
              <a:t>About me…</a:t>
            </a:r>
            <a:endParaRPr lang="en-US" altLang="en-US" sz="4800" dirty="0">
              <a:solidFill>
                <a:srgbClr val="002060"/>
              </a:solidFill>
              <a:latin typeface="Blacksword" pitchFamily="50" charset="0"/>
              <a:ea typeface="MS PGothic" pitchFamily="34" charset="-128"/>
            </a:endParaRPr>
          </a:p>
        </p:txBody>
      </p:sp>
      <p:sp>
        <p:nvSpPr>
          <p:cNvPr id="7171" name="Rectangle 3"/>
          <p:cNvSpPr>
            <a:spLocks noGrp="1" noChangeArrowheads="1"/>
          </p:cNvSpPr>
          <p:nvPr>
            <p:ph sz="half" idx="1"/>
          </p:nvPr>
        </p:nvSpPr>
        <p:spPr>
          <a:xfrm>
            <a:off x="354724" y="1143000"/>
            <a:ext cx="9232900" cy="5454650"/>
          </a:xfrm>
        </p:spPr>
        <p:txBody>
          <a:bodyPr rtlCol="0">
            <a:noAutofit/>
          </a:bodyPr>
          <a:lstStyle/>
          <a:p>
            <a:pPr marL="371475" lvl="1" indent="0" eaLnBrk="1" fontAlgn="auto" hangingPunct="1">
              <a:spcBef>
                <a:spcPts val="406"/>
              </a:spcBef>
              <a:spcAft>
                <a:spcPts val="0"/>
              </a:spcAft>
              <a:buFont typeface="Arial" charset="0"/>
              <a:buNone/>
              <a:defRPr/>
            </a:pPr>
            <a:endParaRPr lang="en-GB" altLang="en-US" sz="2000" dirty="0"/>
          </a:p>
          <a:p>
            <a:pPr marL="371475" lvl="1" indent="0" eaLnBrk="1" fontAlgn="auto" hangingPunct="1">
              <a:spcBef>
                <a:spcPts val="406"/>
              </a:spcBef>
              <a:spcAft>
                <a:spcPts val="0"/>
              </a:spcAft>
              <a:buFont typeface="Arial" charset="0"/>
              <a:buNone/>
              <a:defRPr/>
            </a:pPr>
            <a:endParaRPr lang="en-GB" altLang="en-US" sz="2000" dirty="0"/>
          </a:p>
        </p:txBody>
      </p:sp>
      <p:pic>
        <p:nvPicPr>
          <p:cNvPr id="512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8166" y="532606"/>
            <a:ext cx="9601200" cy="5909310"/>
          </a:xfrm>
          <a:prstGeom prst="rect">
            <a:avLst/>
          </a:prstGeom>
        </p:spPr>
        <p:txBody>
          <a:bodyPr wrap="square">
            <a:spAutoFit/>
          </a:bodyPr>
          <a:lstStyle/>
          <a:p>
            <a:pPr marL="457200" lvl="0" indent="-457200" eaLnBrk="1" fontAlgn="auto" hangingPunct="1">
              <a:spcBef>
                <a:spcPts val="0"/>
              </a:spcBef>
              <a:spcAft>
                <a:spcPts val="0"/>
              </a:spcAft>
              <a:buFont typeface="Arial" panose="020B0604020202020204" pitchFamily="34" charset="0"/>
              <a:buChar char="•"/>
            </a:pPr>
            <a:r>
              <a:rPr lang="en-GB" sz="2800" b="1" dirty="0" smtClean="0">
                <a:solidFill>
                  <a:prstClr val="white">
                    <a:lumMod val="50000"/>
                  </a:prstClr>
                </a:solidFill>
                <a:latin typeface="Arial" panose="020B0604020202020204" pitchFamily="34" charset="0"/>
                <a:cs typeface="Arial" panose="020B0604020202020204" pitchFamily="34" charset="0"/>
              </a:rPr>
              <a:t>Over the last two years at this </a:t>
            </a:r>
            <a:r>
              <a:rPr lang="en-GB" sz="2800" b="1" dirty="0">
                <a:solidFill>
                  <a:prstClr val="white">
                    <a:lumMod val="50000"/>
                  </a:prstClr>
                </a:solidFill>
                <a:latin typeface="Arial" panose="020B0604020202020204" pitchFamily="34" charset="0"/>
                <a:cs typeface="Arial" panose="020B0604020202020204" pitchFamily="34" charset="0"/>
              </a:rPr>
              <a:t>school I have taught </a:t>
            </a:r>
            <a:r>
              <a:rPr lang="en-GB" sz="2800" b="1" dirty="0" smtClean="0">
                <a:solidFill>
                  <a:prstClr val="white">
                    <a:lumMod val="50000"/>
                  </a:prstClr>
                </a:solidFill>
                <a:latin typeface="Arial" panose="020B0604020202020204" pitchFamily="34" charset="0"/>
                <a:cs typeface="Arial" panose="020B0604020202020204" pitchFamily="34" charset="0"/>
              </a:rPr>
              <a:t>in Nursery  through to </a:t>
            </a:r>
            <a:r>
              <a:rPr lang="en-GB" sz="2800" b="1" dirty="0">
                <a:solidFill>
                  <a:prstClr val="white">
                    <a:lumMod val="50000"/>
                  </a:prstClr>
                </a:solidFill>
                <a:latin typeface="Arial" panose="020B0604020202020204" pitchFamily="34" charset="0"/>
                <a:cs typeface="Arial" panose="020B0604020202020204" pitchFamily="34" charset="0"/>
              </a:rPr>
              <a:t>Year </a:t>
            </a:r>
            <a:r>
              <a:rPr lang="en-GB" sz="2800" b="1" dirty="0" smtClean="0">
                <a:solidFill>
                  <a:prstClr val="white">
                    <a:lumMod val="50000"/>
                  </a:prstClr>
                </a:solidFill>
                <a:latin typeface="Arial" panose="020B0604020202020204" pitchFamily="34" charset="0"/>
                <a:cs typeface="Arial" panose="020B0604020202020204" pitchFamily="34" charset="0"/>
              </a:rPr>
              <a:t>6</a:t>
            </a:r>
          </a:p>
          <a:p>
            <a:pPr marL="457200" lvl="0" indent="-457200" eaLnBrk="1" fontAlgn="auto" hangingPunct="1">
              <a:spcBef>
                <a:spcPts val="0"/>
              </a:spcBef>
              <a:spcAft>
                <a:spcPts val="0"/>
              </a:spcAft>
              <a:buFont typeface="Arial" panose="020B0604020202020204" pitchFamily="34" charset="0"/>
              <a:buChar char="•"/>
            </a:pPr>
            <a:r>
              <a:rPr lang="en-GB" sz="2800" b="1" dirty="0" smtClean="0">
                <a:solidFill>
                  <a:prstClr val="white">
                    <a:lumMod val="50000"/>
                  </a:prstClr>
                </a:solidFill>
                <a:latin typeface="Arial" panose="020B0604020202020204" pitchFamily="34" charset="0"/>
                <a:cs typeface="Arial" panose="020B0604020202020204" pitchFamily="34" charset="0"/>
              </a:rPr>
              <a:t>Last</a:t>
            </a:r>
            <a:r>
              <a:rPr lang="en-GB" sz="2800" b="1" dirty="0" smtClean="0">
                <a:solidFill>
                  <a:prstClr val="white">
                    <a:lumMod val="50000"/>
                  </a:prstClr>
                </a:solidFill>
                <a:latin typeface="Arial" panose="020B0604020202020204" pitchFamily="34" charset="0"/>
                <a:cs typeface="Arial" panose="020B0604020202020204" pitchFamily="34" charset="0"/>
              </a:rPr>
              <a:t> </a:t>
            </a:r>
            <a:r>
              <a:rPr lang="en-GB" sz="2800" b="1" dirty="0">
                <a:solidFill>
                  <a:prstClr val="white">
                    <a:lumMod val="50000"/>
                  </a:prstClr>
                </a:solidFill>
                <a:latin typeface="Arial" panose="020B0604020202020204" pitchFamily="34" charset="0"/>
                <a:cs typeface="Arial" panose="020B0604020202020204" pitchFamily="34" charset="0"/>
              </a:rPr>
              <a:t>year I </a:t>
            </a:r>
            <a:r>
              <a:rPr lang="en-GB" sz="2800" b="1" dirty="0" smtClean="0">
                <a:solidFill>
                  <a:prstClr val="white">
                    <a:lumMod val="50000"/>
                  </a:prstClr>
                </a:solidFill>
                <a:latin typeface="Arial" panose="020B0604020202020204" pitchFamily="34" charset="0"/>
                <a:cs typeface="Arial" panose="020B0604020202020204" pitchFamily="34" charset="0"/>
              </a:rPr>
              <a:t>was designated</a:t>
            </a:r>
            <a:r>
              <a:rPr lang="en-GB" sz="2800" b="1" dirty="0" smtClean="0">
                <a:solidFill>
                  <a:prstClr val="white">
                    <a:lumMod val="50000"/>
                  </a:prstClr>
                </a:solidFill>
                <a:latin typeface="Arial" panose="020B0604020202020204" pitchFamily="34" charset="0"/>
                <a:cs typeface="Arial" panose="020B0604020202020204" pitchFamily="34" charset="0"/>
              </a:rPr>
              <a:t> </a:t>
            </a:r>
            <a:r>
              <a:rPr lang="en-GB" sz="2800" b="1" dirty="0">
                <a:solidFill>
                  <a:prstClr val="white">
                    <a:lumMod val="50000"/>
                  </a:prstClr>
                </a:solidFill>
                <a:latin typeface="Arial" panose="020B0604020202020204" pitchFamily="34" charset="0"/>
                <a:cs typeface="Arial" panose="020B0604020202020204" pitchFamily="34" charset="0"/>
              </a:rPr>
              <a:t>to Year </a:t>
            </a:r>
            <a:r>
              <a:rPr lang="en-GB" sz="2800" b="1" dirty="0" smtClean="0">
                <a:solidFill>
                  <a:prstClr val="white">
                    <a:lumMod val="50000"/>
                  </a:prstClr>
                </a:solidFill>
                <a:latin typeface="Arial" panose="020B0604020202020204" pitchFamily="34" charset="0"/>
                <a:cs typeface="Arial" panose="020B0604020202020204" pitchFamily="34" charset="0"/>
              </a:rPr>
              <a:t>4 as well as </a:t>
            </a:r>
            <a:r>
              <a:rPr lang="en-GB" sz="2800" b="1" dirty="0" smtClean="0">
                <a:solidFill>
                  <a:prstClr val="white">
                    <a:lumMod val="50000"/>
                  </a:prstClr>
                </a:solidFill>
                <a:latin typeface="Arial" panose="020B0604020202020204" pitchFamily="34" charset="0"/>
                <a:cs typeface="Arial" panose="020B0604020202020204" pitchFamily="34" charset="0"/>
              </a:rPr>
              <a:t>responsible for planning and delivering the </a:t>
            </a:r>
            <a:r>
              <a:rPr lang="en-GB" sz="2800" b="1" dirty="0" smtClean="0">
                <a:solidFill>
                  <a:prstClr val="white">
                    <a:lumMod val="50000"/>
                  </a:prstClr>
                </a:solidFill>
                <a:latin typeface="Arial" panose="020B0604020202020204" pitchFamily="34" charset="0"/>
                <a:cs typeface="Arial" panose="020B0604020202020204" pitchFamily="34" charset="0"/>
              </a:rPr>
              <a:t>RE curriculum to </a:t>
            </a:r>
            <a:r>
              <a:rPr lang="en-GB" sz="2800" b="1" dirty="0" smtClean="0">
                <a:solidFill>
                  <a:prstClr val="white">
                    <a:lumMod val="50000"/>
                  </a:prstClr>
                </a:solidFill>
                <a:latin typeface="Arial" panose="020B0604020202020204" pitchFamily="34" charset="0"/>
                <a:cs typeface="Arial" panose="020B0604020202020204" pitchFamily="34" charset="0"/>
              </a:rPr>
              <a:t>lower KS2.</a:t>
            </a:r>
            <a:endParaRPr lang="en-GB" sz="2800" b="1" dirty="0">
              <a:solidFill>
                <a:prstClr val="white">
                  <a:lumMod val="50000"/>
                </a:prstClr>
              </a:solidFill>
              <a:latin typeface="Arial" panose="020B0604020202020204" pitchFamily="34" charset="0"/>
              <a:cs typeface="Arial" panose="020B0604020202020204" pitchFamily="34" charset="0"/>
            </a:endParaRPr>
          </a:p>
          <a:p>
            <a:pPr marL="457200" lvl="0" indent="-457200" eaLnBrk="1" fontAlgn="auto" hangingPunct="1">
              <a:spcBef>
                <a:spcPts val="0"/>
              </a:spcBef>
              <a:spcAft>
                <a:spcPts val="0"/>
              </a:spcAft>
              <a:buFont typeface="Arial" panose="020B0604020202020204" pitchFamily="34" charset="0"/>
              <a:buChar char="•"/>
            </a:pPr>
            <a:r>
              <a:rPr lang="en-GB" sz="2800" b="1" dirty="0">
                <a:solidFill>
                  <a:prstClr val="white">
                    <a:lumMod val="50000"/>
                  </a:prstClr>
                </a:solidFill>
                <a:latin typeface="Arial" panose="020B0604020202020204" pitchFamily="34" charset="0"/>
                <a:cs typeface="Arial" panose="020B0604020202020204" pitchFamily="34" charset="0"/>
              </a:rPr>
              <a:t>I previously worked in High </a:t>
            </a:r>
            <a:r>
              <a:rPr lang="en-GB" sz="2800" b="1" dirty="0" smtClean="0">
                <a:solidFill>
                  <a:prstClr val="white">
                    <a:lumMod val="50000"/>
                  </a:prstClr>
                </a:solidFill>
                <a:latin typeface="Arial" panose="020B0604020202020204" pitchFamily="34" charset="0"/>
                <a:cs typeface="Arial" panose="020B0604020202020204" pitchFamily="34" charset="0"/>
              </a:rPr>
              <a:t>Schools </a:t>
            </a:r>
            <a:r>
              <a:rPr lang="en-GB" sz="2800" b="1" dirty="0">
                <a:solidFill>
                  <a:prstClr val="white">
                    <a:lumMod val="50000"/>
                  </a:prstClr>
                </a:solidFill>
                <a:latin typeface="Arial" panose="020B0604020202020204" pitchFamily="34" charset="0"/>
                <a:cs typeface="Arial" panose="020B0604020202020204" pitchFamily="34" charset="0"/>
              </a:rPr>
              <a:t>and taught Year 7 to </a:t>
            </a:r>
            <a:r>
              <a:rPr lang="en-GB" sz="2800" b="1" dirty="0" smtClean="0">
                <a:solidFill>
                  <a:prstClr val="white">
                    <a:lumMod val="50000"/>
                  </a:prstClr>
                </a:solidFill>
                <a:latin typeface="Arial" panose="020B0604020202020204" pitchFamily="34" charset="0"/>
                <a:cs typeface="Arial" panose="020B0604020202020204" pitchFamily="34" charset="0"/>
              </a:rPr>
              <a:t>10</a:t>
            </a:r>
            <a:r>
              <a:rPr lang="en-GB" sz="2800" b="1" dirty="0">
                <a:solidFill>
                  <a:prstClr val="white">
                    <a:lumMod val="50000"/>
                  </a:prstClr>
                </a:solidFill>
                <a:latin typeface="Arial" panose="020B0604020202020204" pitchFamily="34" charset="0"/>
                <a:cs typeface="Arial" panose="020B0604020202020204" pitchFamily="34" charset="0"/>
              </a:rPr>
              <a:t> </a:t>
            </a:r>
            <a:r>
              <a:rPr lang="en-GB" sz="2800" b="1" dirty="0" smtClean="0">
                <a:solidFill>
                  <a:prstClr val="white">
                    <a:lumMod val="50000"/>
                  </a:prstClr>
                </a:solidFill>
                <a:latin typeface="Arial" panose="020B0604020202020204" pitchFamily="34" charset="0"/>
                <a:cs typeface="Arial" panose="020B0604020202020204" pitchFamily="34" charset="0"/>
              </a:rPr>
              <a:t>working specifically with SEND.</a:t>
            </a:r>
            <a:endParaRPr lang="en-GB" sz="2800" b="1" dirty="0">
              <a:solidFill>
                <a:prstClr val="white">
                  <a:lumMod val="50000"/>
                </a:prstClr>
              </a:solidFill>
              <a:latin typeface="Arial" panose="020B0604020202020204" pitchFamily="34" charset="0"/>
              <a:cs typeface="Arial" panose="020B0604020202020204" pitchFamily="34" charset="0"/>
            </a:endParaRPr>
          </a:p>
          <a:p>
            <a:pPr marL="457200" lvl="0" indent="-457200" eaLnBrk="1" fontAlgn="auto" hangingPunct="1">
              <a:spcBef>
                <a:spcPts val="0"/>
              </a:spcBef>
              <a:spcAft>
                <a:spcPts val="0"/>
              </a:spcAft>
              <a:buFont typeface="Arial" panose="020B0604020202020204" pitchFamily="34" charset="0"/>
              <a:buChar char="•"/>
            </a:pPr>
            <a:r>
              <a:rPr lang="en-GB" sz="2800" b="1" dirty="0">
                <a:solidFill>
                  <a:prstClr val="white">
                    <a:lumMod val="50000"/>
                  </a:prstClr>
                </a:solidFill>
                <a:latin typeface="Arial" panose="020B0604020202020204" pitchFamily="34" charset="0"/>
                <a:cs typeface="Arial" panose="020B0604020202020204" pitchFamily="34" charset="0"/>
              </a:rPr>
              <a:t>I </a:t>
            </a:r>
            <a:r>
              <a:rPr lang="en-GB" sz="2800" b="1" dirty="0" smtClean="0">
                <a:solidFill>
                  <a:prstClr val="white">
                    <a:lumMod val="50000"/>
                  </a:prstClr>
                </a:solidFill>
                <a:latin typeface="Arial" panose="020B0604020202020204" pitchFamily="34" charset="0"/>
                <a:cs typeface="Arial" panose="020B0604020202020204" pitchFamily="34" charset="0"/>
              </a:rPr>
              <a:t>enjoy </a:t>
            </a:r>
            <a:r>
              <a:rPr lang="en-GB" sz="2800" b="1" dirty="0">
                <a:solidFill>
                  <a:prstClr val="white">
                    <a:lumMod val="50000"/>
                  </a:prstClr>
                </a:solidFill>
                <a:latin typeface="Arial" panose="020B0604020202020204" pitchFamily="34" charset="0"/>
                <a:cs typeface="Arial" panose="020B0604020202020204" pitchFamily="34" charset="0"/>
              </a:rPr>
              <a:t>working with children who find      learning a </a:t>
            </a:r>
            <a:r>
              <a:rPr lang="en-GB" sz="2800" b="1" dirty="0" smtClean="0">
                <a:solidFill>
                  <a:prstClr val="white">
                    <a:lumMod val="50000"/>
                  </a:prstClr>
                </a:solidFill>
                <a:latin typeface="Arial" panose="020B0604020202020204" pitchFamily="34" charset="0"/>
                <a:cs typeface="Arial" panose="020B0604020202020204" pitchFamily="34" charset="0"/>
              </a:rPr>
              <a:t>challenge</a:t>
            </a:r>
            <a:r>
              <a:rPr lang="en-GB" sz="2800" b="1" dirty="0">
                <a:solidFill>
                  <a:prstClr val="white">
                    <a:lumMod val="50000"/>
                  </a:prstClr>
                </a:solidFill>
                <a:latin typeface="Arial" panose="020B0604020202020204" pitchFamily="34" charset="0"/>
                <a:cs typeface="Arial" panose="020B0604020202020204" pitchFamily="34" charset="0"/>
              </a:rPr>
              <a:t> </a:t>
            </a:r>
            <a:r>
              <a:rPr lang="en-GB" sz="2800" b="1" dirty="0" smtClean="0">
                <a:solidFill>
                  <a:prstClr val="white">
                    <a:lumMod val="50000"/>
                  </a:prstClr>
                </a:solidFill>
                <a:latin typeface="Arial" panose="020B0604020202020204" pitchFamily="34" charset="0"/>
                <a:cs typeface="Arial" panose="020B0604020202020204" pitchFamily="34" charset="0"/>
              </a:rPr>
              <a:t>and I have a strong interest in SEND.</a:t>
            </a:r>
          </a:p>
          <a:p>
            <a:pPr marL="457200" lvl="0" indent="-457200" eaLnBrk="1" fontAlgn="auto" hangingPunct="1">
              <a:spcBef>
                <a:spcPts val="0"/>
              </a:spcBef>
              <a:spcAft>
                <a:spcPts val="0"/>
              </a:spcAft>
              <a:buFont typeface="Arial" panose="020B0604020202020204" pitchFamily="34" charset="0"/>
              <a:buChar char="•"/>
            </a:pPr>
            <a:r>
              <a:rPr lang="en-GB" sz="2800" b="1" dirty="0" smtClean="0">
                <a:solidFill>
                  <a:prstClr val="white">
                    <a:lumMod val="50000"/>
                  </a:prstClr>
                </a:solidFill>
                <a:latin typeface="Arial" panose="020B0604020202020204" pitchFamily="34" charset="0"/>
                <a:cs typeface="Arial" panose="020B0604020202020204" pitchFamily="34" charset="0"/>
              </a:rPr>
              <a:t>I am a registered member of The British Psychological Society and a qualified test user.</a:t>
            </a:r>
          </a:p>
          <a:p>
            <a:pPr marL="457200" lvl="0" indent="-457200" eaLnBrk="1" fontAlgn="auto" hangingPunct="1">
              <a:spcBef>
                <a:spcPts val="0"/>
              </a:spcBef>
              <a:spcAft>
                <a:spcPts val="0"/>
              </a:spcAft>
              <a:buFont typeface="Arial" panose="020B0604020202020204" pitchFamily="34" charset="0"/>
              <a:buChar char="•"/>
            </a:pPr>
            <a:r>
              <a:rPr lang="en-GB" sz="2800" b="1" dirty="0" smtClean="0">
                <a:solidFill>
                  <a:prstClr val="white">
                    <a:lumMod val="50000"/>
                  </a:prstClr>
                </a:solidFill>
                <a:latin typeface="Arial" panose="020B0604020202020204" pitchFamily="34" charset="0"/>
                <a:cs typeface="Arial" panose="020B0604020202020204" pitchFamily="34" charset="0"/>
              </a:rPr>
              <a:t>I am a keen cyclist and take part in a number of </a:t>
            </a:r>
            <a:r>
              <a:rPr lang="en-GB" sz="2800" b="1" dirty="0" err="1" smtClean="0">
                <a:solidFill>
                  <a:prstClr val="white">
                    <a:lumMod val="50000"/>
                  </a:prstClr>
                </a:solidFill>
                <a:latin typeface="Arial" panose="020B0604020202020204" pitchFamily="34" charset="0"/>
                <a:cs typeface="Arial" panose="020B0604020202020204" pitchFamily="34" charset="0"/>
              </a:rPr>
              <a:t>cyclo-sportives</a:t>
            </a:r>
            <a:r>
              <a:rPr lang="en-GB" sz="2800" b="1" dirty="0" smtClean="0">
                <a:solidFill>
                  <a:prstClr val="white">
                    <a:lumMod val="50000"/>
                  </a:prstClr>
                </a:solidFill>
                <a:latin typeface="Arial" panose="020B0604020202020204" pitchFamily="34" charset="0"/>
                <a:cs typeface="Arial" panose="020B0604020202020204" pitchFamily="34" charset="0"/>
              </a:rPr>
              <a:t> each year</a:t>
            </a:r>
            <a:r>
              <a:rPr lang="en-GB" sz="3000" b="1" dirty="0" smtClean="0">
                <a:solidFill>
                  <a:prstClr val="white">
                    <a:lumMod val="50000"/>
                  </a:prstClr>
                </a:solidFill>
                <a:latin typeface="Arial" panose="020B0604020202020204" pitchFamily="34" charset="0"/>
                <a:cs typeface="Arial" panose="020B0604020202020204" pitchFamily="34" charset="0"/>
              </a:rPr>
              <a:t>. </a:t>
            </a:r>
          </a:p>
          <a:p>
            <a:pPr marL="457200" lvl="0" indent="-457200" eaLnBrk="1" fontAlgn="auto" hangingPunct="1">
              <a:spcBef>
                <a:spcPts val="0"/>
              </a:spcBef>
              <a:spcAft>
                <a:spcPts val="0"/>
              </a:spcAft>
              <a:buFont typeface="Arial" panose="020B0604020202020204" pitchFamily="34" charset="0"/>
              <a:buChar char="•"/>
            </a:pPr>
            <a:endParaRPr lang="en-GB" sz="1200" b="1" dirty="0">
              <a:solidFill>
                <a:prstClr val="white">
                  <a:lumMod val="50000"/>
                </a:prstClr>
              </a:solidFill>
              <a:latin typeface="Arial" panose="020B060402020202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139700"/>
            <a:ext cx="6343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2060"/>
                </a:solidFill>
                <a:latin typeface="Blacksword" pitchFamily="50" charset="0"/>
                <a:ea typeface="MS PGothic" pitchFamily="34" charset="-128"/>
              </a:rPr>
              <a:t>A few reminders…</a:t>
            </a:r>
          </a:p>
        </p:txBody>
      </p:sp>
      <p:sp>
        <p:nvSpPr>
          <p:cNvPr id="35843" name="Rectangle 3"/>
          <p:cNvSpPr>
            <a:spLocks noGrp="1" noChangeArrowheads="1"/>
          </p:cNvSpPr>
          <p:nvPr>
            <p:ph sz="half" idx="1"/>
          </p:nvPr>
        </p:nvSpPr>
        <p:spPr>
          <a:xfrm>
            <a:off x="1447800" y="1752600"/>
            <a:ext cx="7797800" cy="4267200"/>
          </a:xfrm>
        </p:spPr>
        <p:txBody>
          <a:bodyPr rtlCol="0">
            <a:normAutofit/>
          </a:bodyPr>
          <a:lstStyle/>
          <a:p>
            <a:pPr marL="0" indent="0" eaLnBrk="1" fontAlgn="auto" hangingPunct="1">
              <a:spcAft>
                <a:spcPts val="0"/>
              </a:spcAft>
              <a:buFont typeface="Wingdings" panose="05000000000000000000" pitchFamily="2" charset="2"/>
              <a:buNone/>
              <a:defRPr/>
            </a:pPr>
            <a:endParaRPr lang="en-US" altLang="en-US" smtClean="0"/>
          </a:p>
          <a:p>
            <a:pPr lvl="1" eaLnBrk="1" fontAlgn="auto" hangingPunct="1">
              <a:spcBef>
                <a:spcPts val="406"/>
              </a:spcBef>
              <a:spcAft>
                <a:spcPts val="0"/>
              </a:spcAft>
              <a:buFont typeface="Wingdings" panose="05000000000000000000" pitchFamily="2" charset="2"/>
              <a:buNone/>
              <a:defRPr/>
            </a:pPr>
            <a:endParaRPr lang="en-US" altLang="en-US" sz="1950" smtClean="0"/>
          </a:p>
          <a:p>
            <a:pPr lvl="1" eaLnBrk="1" fontAlgn="auto" hangingPunct="1">
              <a:spcBef>
                <a:spcPts val="406"/>
              </a:spcBef>
              <a:spcAft>
                <a:spcPts val="0"/>
              </a:spcAft>
              <a:buFont typeface="Arial" panose="020B0604020202020204" pitchFamily="34" charset="0"/>
              <a:buChar char="•"/>
              <a:defRPr/>
            </a:pPr>
            <a:endParaRPr lang="en-US" altLang="en-US" sz="1950" smtClean="0"/>
          </a:p>
        </p:txBody>
      </p:sp>
      <p:sp>
        <p:nvSpPr>
          <p:cNvPr id="39940" name="Rectangle 3"/>
          <p:cNvSpPr txBox="1">
            <a:spLocks noChangeArrowheads="1"/>
          </p:cNvSpPr>
          <p:nvPr/>
        </p:nvSpPr>
        <p:spPr bwMode="auto">
          <a:xfrm>
            <a:off x="609600" y="13716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chemeClr val="tx1"/>
              </a:buClr>
              <a:buSzPct val="70000"/>
              <a:buFont typeface="Wingdings" pitchFamily="2" charset="2"/>
              <a:buChar char="¢"/>
            </a:pPr>
            <a:r>
              <a:rPr lang="en-GB" altLang="en-US" sz="2800" dirty="0">
                <a:latin typeface="Arial" charset="0"/>
                <a:ea typeface="MS PGothic" pitchFamily="34" charset="-128"/>
              </a:rPr>
              <a:t>Children need to bring a separate snack for break times (lunch boxes are kept separately and are not accessible during the day).</a:t>
            </a:r>
          </a:p>
          <a:p>
            <a:pPr eaLnBrk="1" hangingPunct="1">
              <a:spcBef>
                <a:spcPct val="20000"/>
              </a:spcBef>
              <a:buClr>
                <a:schemeClr val="tx1"/>
              </a:buClr>
              <a:buSzPct val="70000"/>
              <a:buFont typeface="Wingdings" pitchFamily="2" charset="2"/>
              <a:buChar char="¢"/>
            </a:pPr>
            <a:r>
              <a:rPr lang="en-GB" altLang="en-US" sz="2800" dirty="0">
                <a:latin typeface="Arial" charset="0"/>
                <a:ea typeface="MS PGothic" pitchFamily="34" charset="-128"/>
              </a:rPr>
              <a:t>No pencil cases – children are provided with everything that they will need.</a:t>
            </a:r>
          </a:p>
          <a:p>
            <a:pPr eaLnBrk="1" hangingPunct="1">
              <a:spcBef>
                <a:spcPct val="20000"/>
              </a:spcBef>
              <a:buClr>
                <a:schemeClr val="tx1"/>
              </a:buClr>
              <a:buSzPct val="70000"/>
              <a:buFont typeface="Wingdings" pitchFamily="2" charset="2"/>
              <a:buChar char="¢"/>
            </a:pPr>
            <a:r>
              <a:rPr lang="en-GB" altLang="en-US" sz="2800" dirty="0">
                <a:latin typeface="Arial" charset="0"/>
                <a:ea typeface="MS PGothic" pitchFamily="34" charset="-128"/>
              </a:rPr>
              <a:t>Named </a:t>
            </a:r>
            <a:r>
              <a:rPr lang="en-GB" altLang="en-US" sz="2800" u="sng" dirty="0">
                <a:latin typeface="Arial" charset="0"/>
                <a:ea typeface="MS PGothic" pitchFamily="34" charset="-128"/>
              </a:rPr>
              <a:t>water</a:t>
            </a:r>
            <a:r>
              <a:rPr lang="en-GB" altLang="en-US" sz="2800" dirty="0">
                <a:latin typeface="Arial" charset="0"/>
                <a:ea typeface="MS PGothic" pitchFamily="34" charset="-128"/>
              </a:rPr>
              <a:t> bottles are encouraged to be kept in the classrooms.</a:t>
            </a:r>
          </a:p>
          <a:p>
            <a:pPr eaLnBrk="1" hangingPunct="1">
              <a:spcBef>
                <a:spcPct val="20000"/>
              </a:spcBef>
              <a:buClr>
                <a:schemeClr val="tx1"/>
              </a:buClr>
              <a:buSzPct val="70000"/>
              <a:buFont typeface="Wingdings" pitchFamily="2" charset="2"/>
              <a:buNone/>
            </a:pPr>
            <a:endParaRPr lang="en-US" altLang="en-US" sz="2800" dirty="0">
              <a:solidFill>
                <a:schemeClr val="tx2"/>
              </a:solidFill>
              <a:latin typeface="Arial" charset="0"/>
              <a:ea typeface="MS PGothic" pitchFamily="34" charset="-128"/>
            </a:endParaRPr>
          </a:p>
          <a:p>
            <a:pPr lvl="1" eaLnBrk="1" hangingPunct="1">
              <a:spcBef>
                <a:spcPct val="20000"/>
              </a:spcBef>
              <a:buClr>
                <a:schemeClr val="accent1"/>
              </a:buClr>
              <a:buSzPct val="75000"/>
              <a:buFont typeface="Wingdings" pitchFamily="2" charset="2"/>
              <a:buChar char="l"/>
            </a:pPr>
            <a:endParaRPr lang="en-US" altLang="en-US" sz="2400" dirty="0">
              <a:solidFill>
                <a:schemeClr val="tx2"/>
              </a:solidFill>
              <a:latin typeface="Arial" charset="0"/>
              <a:ea typeface="MS PGothic" pitchFamily="34" charset="-128"/>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8"/>
          <p:cNvSpPr>
            <a:spLocks noChangeArrowheads="1" noChangeShapeType="1" noTextEdit="1"/>
          </p:cNvSpPr>
          <p:nvPr/>
        </p:nvSpPr>
        <p:spPr bwMode="auto">
          <a:xfrm>
            <a:off x="2819400" y="0"/>
            <a:ext cx="7086600" cy="6858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C0C0C0"/>
                </a:solidFill>
                <a:latin typeface="Arial Black"/>
              </a:rPr>
              <a:t>?</a:t>
            </a:r>
          </a:p>
        </p:txBody>
      </p:sp>
      <p:sp>
        <p:nvSpPr>
          <p:cNvPr id="40963" name="Text Box 2"/>
          <p:cNvSpPr txBox="1">
            <a:spLocks noChangeArrowheads="1"/>
          </p:cNvSpPr>
          <p:nvPr/>
        </p:nvSpPr>
        <p:spPr bwMode="auto">
          <a:xfrm>
            <a:off x="228600" y="228600"/>
            <a:ext cx="48704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4800">
                <a:solidFill>
                  <a:srgbClr val="0070C0"/>
                </a:solidFill>
                <a:latin typeface="Blacksword" pitchFamily="50" charset="0"/>
                <a:ea typeface="MS PGothic" pitchFamily="34" charset="-128"/>
              </a:rPr>
              <a:t>Any questions?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2400" y="120650"/>
            <a:ext cx="8001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Supporting adults in the class…</a:t>
            </a:r>
            <a:endParaRPr lang="en-US" altLang="en-US" sz="4800">
              <a:solidFill>
                <a:srgbClr val="002060"/>
              </a:solidFill>
              <a:latin typeface="Blacksword" pitchFamily="50" charset="0"/>
              <a:ea typeface="MS PGothic" pitchFamily="34" charset="-128"/>
            </a:endParaRPr>
          </a:p>
        </p:txBody>
      </p:sp>
      <p:pic>
        <p:nvPicPr>
          <p:cNvPr id="614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148" name="TextBox 1"/>
          <p:cNvSpPr txBox="1">
            <a:spLocks noChangeArrowheads="1"/>
          </p:cNvSpPr>
          <p:nvPr/>
        </p:nvSpPr>
        <p:spPr bwMode="auto">
          <a:xfrm>
            <a:off x="381000" y="2133600"/>
            <a:ext cx="899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3200" dirty="0"/>
              <a:t>			</a:t>
            </a:r>
            <a:endParaRPr lang="en-GB" altLang="en-US" sz="3200" dirty="0" smtClean="0"/>
          </a:p>
          <a:p>
            <a:r>
              <a:rPr lang="en-GB" altLang="en-US" sz="3200" dirty="0" smtClean="0"/>
              <a:t>At present we are fortunate to have Mrs Yates in class with us before she leaves to have her baby around October Half-Term.  </a:t>
            </a:r>
            <a:endParaRPr lang="en-GB" altLang="en-US" sz="3200" dirty="0" smtClean="0"/>
          </a:p>
          <a:p>
            <a:endParaRPr lang="en-GB" altLang="en-US" sz="3200" dirty="0"/>
          </a:p>
          <a:p>
            <a:r>
              <a:rPr lang="en-GB" altLang="en-US" sz="3200" dirty="0" smtClean="0"/>
              <a:t>HLTA – Mrs </a:t>
            </a:r>
            <a:r>
              <a:rPr lang="en-GB" altLang="en-US" sz="3200" dirty="0" err="1" smtClean="0"/>
              <a:t>Greig</a:t>
            </a:r>
            <a:endParaRPr lang="en-GB" altLang="en-US" sz="3200" dirty="0" smtClean="0"/>
          </a:p>
          <a:p>
            <a:endParaRPr lang="en-GB" altLang="en-US" sz="3200" dirty="0"/>
          </a:p>
          <a:p>
            <a:r>
              <a:rPr lang="en-GB" altLang="en-US" sz="3200" dirty="0" smtClean="0"/>
              <a:t>Teacher – Mrs </a:t>
            </a:r>
            <a:r>
              <a:rPr lang="en-GB" altLang="en-US" sz="3200" dirty="0" err="1" smtClean="0"/>
              <a:t>Shinkins</a:t>
            </a:r>
            <a:r>
              <a:rPr lang="en-GB" altLang="en-US" sz="3200" dirty="0" smtClean="0"/>
              <a:t> (Tuesday PM)</a:t>
            </a:r>
            <a:endParaRPr lang="en-GB" altLang="en-US" sz="3200" dirty="0" smtClean="0"/>
          </a:p>
          <a:p>
            <a:endParaRPr lang="en-GB" altLang="en-US" sz="3200"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120650"/>
            <a:ext cx="8001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dirty="0">
                <a:solidFill>
                  <a:srgbClr val="002060"/>
                </a:solidFill>
                <a:latin typeface="Blacksword" pitchFamily="50" charset="0"/>
                <a:ea typeface="MS PGothic" pitchFamily="34" charset="-128"/>
              </a:rPr>
              <a:t>Welcome to </a:t>
            </a:r>
            <a:r>
              <a:rPr lang="en-GB" altLang="en-US" sz="4800" dirty="0" smtClean="0">
                <a:solidFill>
                  <a:srgbClr val="002060"/>
                </a:solidFill>
                <a:latin typeface="Blacksword" pitchFamily="50" charset="0"/>
                <a:ea typeface="MS PGothic" pitchFamily="34" charset="-128"/>
              </a:rPr>
              <a:t>Year4</a:t>
            </a:r>
            <a:endParaRPr lang="en-US" altLang="en-US" sz="4800" dirty="0">
              <a:solidFill>
                <a:srgbClr val="FF0000"/>
              </a:solidFill>
              <a:latin typeface="Blacksword" pitchFamily="50" charset="0"/>
              <a:ea typeface="MS PGothic" pitchFamily="34" charset="-128"/>
            </a:endParaRPr>
          </a:p>
        </p:txBody>
      </p:sp>
      <p:pic>
        <p:nvPicPr>
          <p:cNvPr id="717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 name="Content Placeholder 2"/>
          <p:cNvGraphicFramePr>
            <a:graphicFrameLocks noGrp="1"/>
          </p:cNvGraphicFramePr>
          <p:nvPr>
            <p:ph sz="half" idx="1"/>
            <p:extLst>
              <p:ext uri="{D42A27DB-BD31-4B8C-83A1-F6EECF244321}">
                <p14:modId xmlns:p14="http://schemas.microsoft.com/office/powerpoint/2010/main" val="896983500"/>
              </p:ext>
            </p:extLst>
          </p:nvPr>
        </p:nvGraphicFramePr>
        <p:xfrm>
          <a:off x="685800" y="1066801"/>
          <a:ext cx="8592344" cy="4696373"/>
        </p:xfrm>
        <a:graphic>
          <a:graphicData uri="http://schemas.openxmlformats.org/drawingml/2006/table">
            <a:tbl>
              <a:tblPr firstRow="1" bandRow="1">
                <a:tableStyleId>{5C22544A-7EE6-4342-B048-85BDC9FD1C3A}</a:tableStyleId>
              </a:tblPr>
              <a:tblGrid>
                <a:gridCol w="4296172"/>
                <a:gridCol w="4296172"/>
              </a:tblGrid>
              <a:tr h="774763">
                <a:tc>
                  <a:txBody>
                    <a:bodyPr/>
                    <a:lstStyle/>
                    <a:p>
                      <a:r>
                        <a:rPr lang="en-GB" sz="2400" dirty="0" smtClean="0"/>
                        <a:t>Same as</a:t>
                      </a:r>
                      <a:r>
                        <a:rPr lang="en-GB" sz="2400" baseline="0" dirty="0" smtClean="0"/>
                        <a:t> the last year group</a:t>
                      </a:r>
                      <a:r>
                        <a:rPr lang="en-GB" sz="2400" dirty="0" smtClean="0"/>
                        <a:t>?</a:t>
                      </a:r>
                      <a:endParaRPr lang="en-GB" sz="2400" dirty="0"/>
                    </a:p>
                  </a:txBody>
                  <a:tcPr marT="45708" marB="45708"/>
                </a:tc>
                <a:tc>
                  <a:txBody>
                    <a:bodyPr/>
                    <a:lstStyle/>
                    <a:p>
                      <a:r>
                        <a:rPr lang="en-GB" sz="2400" dirty="0" smtClean="0"/>
                        <a:t>Different from your</a:t>
                      </a:r>
                      <a:r>
                        <a:rPr lang="en-GB" sz="2400" baseline="0" dirty="0" smtClean="0"/>
                        <a:t> child's last year group?</a:t>
                      </a:r>
                      <a:endParaRPr lang="en-GB" sz="2400" dirty="0"/>
                    </a:p>
                  </a:txBody>
                  <a:tcPr marT="45708" marB="45708"/>
                </a:tc>
              </a:tr>
              <a:tr h="3873437">
                <a:tc>
                  <a:txBody>
                    <a:bodyPr/>
                    <a:lstStyle/>
                    <a:p>
                      <a:pPr marL="342900" indent="-342900">
                        <a:buFont typeface="Arial" panose="020B0604020202020204" pitchFamily="34" charset="0"/>
                        <a:buChar char="•"/>
                      </a:pPr>
                      <a:r>
                        <a:rPr lang="en-GB" sz="2400" dirty="0" smtClean="0"/>
                        <a:t>The children!</a:t>
                      </a:r>
                    </a:p>
                    <a:p>
                      <a:pPr marL="0" indent="0">
                        <a:buFont typeface="Arial" panose="020B0604020202020204" pitchFamily="34" charset="0"/>
                        <a:buNone/>
                      </a:pPr>
                      <a:endParaRPr lang="en-GB" sz="2400" dirty="0" smtClean="0"/>
                    </a:p>
                    <a:p>
                      <a:pPr marL="342900" indent="-342900">
                        <a:buFont typeface="Arial" panose="020B0604020202020204" pitchFamily="34" charset="0"/>
                        <a:buChar char="•"/>
                      </a:pPr>
                      <a:r>
                        <a:rPr lang="en-GB" sz="2400" dirty="0" smtClean="0"/>
                        <a:t>Expectations</a:t>
                      </a:r>
                      <a:r>
                        <a:rPr lang="en-GB" sz="2400" baseline="0" dirty="0" smtClean="0"/>
                        <a:t> (e.g. homework, school rules) </a:t>
                      </a:r>
                    </a:p>
                    <a:p>
                      <a:pPr marL="0" indent="0">
                        <a:buFont typeface="Arial" panose="020B0604020202020204" pitchFamily="34" charset="0"/>
                        <a:buNone/>
                      </a:pPr>
                      <a:endParaRPr lang="en-GB" sz="2400" baseline="0" dirty="0" smtClean="0"/>
                    </a:p>
                    <a:p>
                      <a:pPr marL="342900" indent="-342900">
                        <a:buFont typeface="Arial" panose="020B0604020202020204" pitchFamily="34" charset="0"/>
                        <a:buChar char="•"/>
                      </a:pPr>
                      <a:r>
                        <a:rPr lang="en-GB" sz="2400" baseline="0" dirty="0" smtClean="0"/>
                        <a:t>Reading Comprehension</a:t>
                      </a:r>
                    </a:p>
                    <a:p>
                      <a:pPr marL="0" indent="0">
                        <a:buFont typeface="Arial" panose="020B0604020202020204" pitchFamily="34" charset="0"/>
                        <a:buNone/>
                      </a:pPr>
                      <a:endParaRPr lang="en-GB" sz="2400" baseline="0" dirty="0" smtClean="0"/>
                    </a:p>
                    <a:p>
                      <a:pPr marL="342900" indent="-342900">
                        <a:buFont typeface="Arial" panose="020B0604020202020204" pitchFamily="34" charset="0"/>
                        <a:buChar char="•"/>
                      </a:pPr>
                      <a:r>
                        <a:rPr lang="en-GB" sz="2400" baseline="0" dirty="0" smtClean="0"/>
                        <a:t>Handwriting</a:t>
                      </a:r>
                    </a:p>
                    <a:p>
                      <a:pPr marL="342900" indent="-342900">
                        <a:buFont typeface="Arial" panose="020B0604020202020204" pitchFamily="34" charset="0"/>
                        <a:buChar char="•"/>
                      </a:pPr>
                      <a:endParaRPr lang="en-GB" sz="2400" baseline="0" dirty="0" smtClean="0"/>
                    </a:p>
                    <a:p>
                      <a:endParaRPr lang="en-GB" sz="2400" dirty="0"/>
                    </a:p>
                  </a:txBody>
                  <a:tcPr marT="45708" marB="45708"/>
                </a:tc>
                <a:tc>
                  <a:txBody>
                    <a:bodyPr/>
                    <a:lstStyle/>
                    <a:p>
                      <a:pPr marL="342900" indent="-342900">
                        <a:buFont typeface="Arial" panose="020B0604020202020204" pitchFamily="34" charset="0"/>
                        <a:buChar char="•"/>
                      </a:pPr>
                      <a:r>
                        <a:rPr lang="en-GB" sz="2400" baseline="0" dirty="0" smtClean="0"/>
                        <a:t>Curriculum</a:t>
                      </a:r>
                    </a:p>
                    <a:p>
                      <a:pPr marL="342900" indent="-342900">
                        <a:buFont typeface="Arial" panose="020B0604020202020204" pitchFamily="34" charset="0"/>
                        <a:buChar char="•"/>
                      </a:pPr>
                      <a:endParaRPr lang="en-GB" sz="2400" baseline="0" dirty="0" smtClean="0"/>
                    </a:p>
                    <a:p>
                      <a:pPr marL="342900" indent="-342900">
                        <a:buFont typeface="Arial" panose="020B0604020202020204" pitchFamily="34" charset="0"/>
                        <a:buChar char="•"/>
                      </a:pPr>
                      <a:r>
                        <a:rPr lang="en-GB" sz="2400" baseline="0" dirty="0" smtClean="0"/>
                        <a:t>Adults</a:t>
                      </a:r>
                    </a:p>
                    <a:p>
                      <a:pPr marL="342900" indent="-342900">
                        <a:buFont typeface="Arial" panose="020B0604020202020204" pitchFamily="34" charset="0"/>
                        <a:buChar char="•"/>
                      </a:pPr>
                      <a:endParaRPr lang="en-GB" sz="2400" baseline="0" dirty="0" smtClean="0"/>
                    </a:p>
                    <a:p>
                      <a:pPr marL="342900" indent="-342900">
                        <a:buFont typeface="Arial" panose="020B0604020202020204" pitchFamily="34" charset="0"/>
                        <a:buChar char="•"/>
                      </a:pPr>
                      <a:r>
                        <a:rPr lang="en-GB" sz="2400" baseline="0" dirty="0" smtClean="0"/>
                        <a:t>The classroom</a:t>
                      </a:r>
                    </a:p>
                    <a:p>
                      <a:pPr marL="0" indent="0">
                        <a:buFont typeface="Arial" panose="020B0604020202020204" pitchFamily="34" charset="0"/>
                        <a:buNone/>
                      </a:pPr>
                      <a:endParaRPr lang="en-GB" sz="2400" baseline="0" dirty="0" smtClean="0"/>
                    </a:p>
                    <a:p>
                      <a:pPr marL="342900" indent="-342900">
                        <a:buFont typeface="Arial" panose="020B0604020202020204" pitchFamily="34" charset="0"/>
                        <a:buChar char="•"/>
                      </a:pPr>
                      <a:endParaRPr lang="en-GB" sz="2400" baseline="0" dirty="0" smtClean="0"/>
                    </a:p>
                    <a:p>
                      <a:pPr marL="0" indent="0">
                        <a:buFont typeface="Arial" panose="020B0604020202020204" pitchFamily="34" charset="0"/>
                        <a:buNone/>
                      </a:pPr>
                      <a:endParaRPr lang="en-GB" sz="2400" baseline="0" dirty="0" smtClean="0"/>
                    </a:p>
                  </a:txBody>
                  <a:tcPr marT="45708" marB="45708"/>
                </a:tc>
              </a:tr>
            </a:tbl>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142875"/>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Timetable (Key Facts)</a:t>
            </a:r>
            <a:endParaRPr lang="en-US" altLang="en-US" sz="4800">
              <a:solidFill>
                <a:srgbClr val="002060"/>
              </a:solidFill>
              <a:latin typeface="Blacksword" pitchFamily="50" charset="0"/>
              <a:ea typeface="MS PGothic" pitchFamily="34" charset="-128"/>
            </a:endParaRPr>
          </a:p>
        </p:txBody>
      </p:sp>
      <p:pic>
        <p:nvPicPr>
          <p:cNvPr id="819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202" y="920138"/>
            <a:ext cx="8900942" cy="531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234" t="20151" r="19243" b="12608"/>
          <a:stretch/>
        </p:blipFill>
        <p:spPr bwMode="auto">
          <a:xfrm>
            <a:off x="0" y="0"/>
            <a:ext cx="9906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48042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6200" y="117475"/>
            <a:ext cx="649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Homework</a:t>
            </a:r>
            <a:endParaRPr lang="en-US" altLang="en-US" sz="4800">
              <a:solidFill>
                <a:srgbClr val="002060"/>
              </a:solidFill>
              <a:latin typeface="Blacksword" pitchFamily="50" charset="0"/>
              <a:ea typeface="MS PGothic" pitchFamily="34" charset="-128"/>
            </a:endParaRPr>
          </a:p>
        </p:txBody>
      </p:sp>
      <p:sp>
        <p:nvSpPr>
          <p:cNvPr id="9219" name="Rectangle 3"/>
          <p:cNvSpPr>
            <a:spLocks noGrp="1" noChangeArrowheads="1"/>
          </p:cNvSpPr>
          <p:nvPr>
            <p:ph sz="half" idx="1"/>
          </p:nvPr>
        </p:nvSpPr>
        <p:spPr>
          <a:xfrm>
            <a:off x="114300" y="3124200"/>
            <a:ext cx="9677400" cy="3873500"/>
          </a:xfrm>
        </p:spPr>
        <p:txBody>
          <a:bodyPr/>
          <a:lstStyle/>
          <a:p>
            <a:pPr lvl="1" eaLnBrk="1" hangingPunct="1"/>
            <a:r>
              <a:rPr lang="en-GB" altLang="en-US" sz="2400" dirty="0" smtClean="0"/>
              <a:t> </a:t>
            </a:r>
            <a:r>
              <a:rPr lang="en-GB" altLang="en-US" sz="2800" dirty="0" smtClean="0"/>
              <a:t>Spellings  – We will be teaching and practicing spelling patterns in class. Each week we will send home 10 spellings from the KS2 National Curriculum word list.</a:t>
            </a:r>
          </a:p>
          <a:p>
            <a:pPr lvl="1" eaLnBrk="1" hangingPunct="1"/>
            <a:r>
              <a:rPr lang="en-GB" altLang="en-US" sz="2800" dirty="0" smtClean="0"/>
              <a:t>Topic homework continues and can be found on the school website. </a:t>
            </a:r>
          </a:p>
          <a:p>
            <a:pPr lvl="1" eaLnBrk="1" hangingPunct="1"/>
            <a:r>
              <a:rPr lang="en-GB" altLang="en-US" sz="2800" dirty="0" smtClean="0"/>
              <a:t> Weekly reading expectations are 5x per week and can be recorded in your child’s Reading Record.</a:t>
            </a:r>
          </a:p>
          <a:p>
            <a:pPr lvl="1" eaLnBrk="1" hangingPunct="1"/>
            <a:r>
              <a:rPr lang="en-GB" altLang="en-US" sz="2800" dirty="0" smtClean="0"/>
              <a:t> Interactive Resources (which is detailed on the website) can </a:t>
            </a:r>
            <a:r>
              <a:rPr lang="en-GB" altLang="en-US" sz="2800" dirty="0" err="1" smtClean="0"/>
              <a:t>can</a:t>
            </a:r>
            <a:r>
              <a:rPr lang="en-GB" altLang="en-US" sz="2800" dirty="0" smtClean="0"/>
              <a:t> be accessed for maths activities. </a:t>
            </a:r>
          </a:p>
        </p:txBody>
      </p:sp>
      <p:pic>
        <p:nvPicPr>
          <p:cNvPr id="922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9221"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GB" altLang="en-US"/>
          </a:p>
        </p:txBody>
      </p:sp>
      <p:graphicFrame>
        <p:nvGraphicFramePr>
          <p:cNvPr id="9222" name="Object 2"/>
          <p:cNvGraphicFramePr>
            <a:graphicFrameLocks noChangeAspect="1"/>
          </p:cNvGraphicFramePr>
          <p:nvPr/>
        </p:nvGraphicFramePr>
        <p:xfrm>
          <a:off x="533400" y="930275"/>
          <a:ext cx="1600200" cy="2089150"/>
        </p:xfrm>
        <a:graphic>
          <a:graphicData uri="http://schemas.openxmlformats.org/presentationml/2006/ole">
            <mc:AlternateContent xmlns:mc="http://schemas.openxmlformats.org/markup-compatibility/2006">
              <mc:Choice xmlns:v="urn:schemas-microsoft-com:vml" Requires="v">
                <p:oleObj spid="_x0000_s9279" name="Bitmap Image" r:id="rId4" imgW="2219635" imgH="2914286" progId="Paint.Picture">
                  <p:embed/>
                </p:oleObj>
              </mc:Choice>
              <mc:Fallback>
                <p:oleObj name="Bitmap Image" r:id="rId4" imgW="2219635" imgH="2914286"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30275"/>
                        <a:ext cx="16002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3" name="Rectangle 8"/>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GB" altLang="en-US"/>
          </a:p>
        </p:txBody>
      </p:sp>
      <p:graphicFrame>
        <p:nvGraphicFramePr>
          <p:cNvPr id="9224" name="Object 4"/>
          <p:cNvGraphicFramePr>
            <a:graphicFrameLocks noChangeAspect="1"/>
          </p:cNvGraphicFramePr>
          <p:nvPr/>
        </p:nvGraphicFramePr>
        <p:xfrm>
          <a:off x="2438400" y="947738"/>
          <a:ext cx="1544638" cy="2036762"/>
        </p:xfrm>
        <a:graphic>
          <a:graphicData uri="http://schemas.openxmlformats.org/presentationml/2006/ole">
            <mc:AlternateContent xmlns:mc="http://schemas.openxmlformats.org/markup-compatibility/2006">
              <mc:Choice xmlns:v="urn:schemas-microsoft-com:vml" Requires="v">
                <p:oleObj spid="_x0000_s9280" name="Bitmap Image" r:id="rId6" imgW="2200582" imgH="2886478" progId="Paint.Picture">
                  <p:embed/>
                </p:oleObj>
              </mc:Choice>
              <mc:Fallback>
                <p:oleObj name="Bitmap Image" r:id="rId6" imgW="2200582" imgH="2886478"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947738"/>
                        <a:ext cx="15446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947738"/>
            <a:ext cx="16002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GB" altLang="en-US"/>
          </a:p>
        </p:txBody>
      </p:sp>
      <p:graphicFrame>
        <p:nvGraphicFramePr>
          <p:cNvPr id="9227" name="Object 6"/>
          <p:cNvGraphicFramePr>
            <a:graphicFrameLocks noChangeAspect="1"/>
          </p:cNvGraphicFramePr>
          <p:nvPr/>
        </p:nvGraphicFramePr>
        <p:xfrm>
          <a:off x="6248400" y="923925"/>
          <a:ext cx="1600200" cy="2047875"/>
        </p:xfrm>
        <a:graphic>
          <a:graphicData uri="http://schemas.openxmlformats.org/presentationml/2006/ole">
            <mc:AlternateContent xmlns:mc="http://schemas.openxmlformats.org/markup-compatibility/2006">
              <mc:Choice xmlns:v="urn:schemas-microsoft-com:vml" Requires="v">
                <p:oleObj spid="_x0000_s9281" name="Bitmap Image" r:id="rId9" imgW="2285714" imgH="2924583" progId="Paint.Picture">
                  <p:embed/>
                </p:oleObj>
              </mc:Choice>
              <mc:Fallback>
                <p:oleObj name="Bitmap Image" r:id="rId9" imgW="2285714" imgH="2924583"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923925"/>
                        <a:ext cx="1600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200" y="117475"/>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GB" altLang="en-US" sz="4800">
                <a:solidFill>
                  <a:srgbClr val="002060"/>
                </a:solidFill>
                <a:latin typeface="Blacksword" pitchFamily="50" charset="0"/>
                <a:ea typeface="MS PGothic" pitchFamily="34" charset="-128"/>
              </a:rPr>
              <a:t>Topic Homework</a:t>
            </a:r>
            <a:endParaRPr lang="en-US" altLang="en-US" b="1">
              <a:solidFill>
                <a:srgbClr val="3333FF"/>
              </a:solidFill>
              <a:latin typeface="Blacksword" pitchFamily="50" charset="0"/>
              <a:ea typeface="MS PGothic" pitchFamily="34" charset="-128"/>
            </a:endParaRPr>
          </a:p>
        </p:txBody>
      </p:sp>
      <p:pic>
        <p:nvPicPr>
          <p:cNvPr id="1024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2388" y="5822950"/>
            <a:ext cx="671512" cy="774700"/>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GB" altLang="en-US"/>
          </a:p>
        </p:txBody>
      </p:sp>
      <p:sp>
        <p:nvSpPr>
          <p:cNvPr id="10245" name="Rectangle 8"/>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GB" altLang="en-US"/>
          </a:p>
        </p:txBody>
      </p:sp>
      <p:pic>
        <p:nvPicPr>
          <p:cNvPr id="102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16002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0"/>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GB" altLang="en-US"/>
          </a:p>
        </p:txBody>
      </p:sp>
      <p:sp>
        <p:nvSpPr>
          <p:cNvPr id="10248" name="TextBox 1"/>
          <p:cNvSpPr txBox="1">
            <a:spLocks noChangeArrowheads="1"/>
          </p:cNvSpPr>
          <p:nvPr/>
        </p:nvSpPr>
        <p:spPr bwMode="auto">
          <a:xfrm>
            <a:off x="640200" y="3657600"/>
            <a:ext cx="84407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buFont typeface="Arial" charset="0"/>
              <a:buChar char="•"/>
            </a:pPr>
            <a:r>
              <a:rPr lang="en-GB" altLang="en-US" sz="3600" dirty="0"/>
              <a:t>Children should choose </a:t>
            </a:r>
            <a:r>
              <a:rPr lang="en-GB" altLang="en-US" sz="3600" u="sng" dirty="0"/>
              <a:t>at least </a:t>
            </a:r>
            <a:r>
              <a:rPr lang="en-GB" altLang="en-US" sz="3600" dirty="0"/>
              <a:t>1 activity per half term from the homework list. This can be found on the school </a:t>
            </a:r>
            <a:r>
              <a:rPr lang="en-GB" altLang="en-US" sz="3600" dirty="0" smtClean="0"/>
              <a:t>website, but a paper copy will also be sent home.</a:t>
            </a:r>
            <a:endParaRPr lang="en-GB" altLang="en-US" sz="3600"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1655</Words>
  <Application>Microsoft Office PowerPoint</Application>
  <PresentationFormat>A4 Paper (210x297 mm)</PresentationFormat>
  <Paragraphs>206</Paragraphs>
  <Slides>31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 Name</dc:creator>
  <cp:lastModifiedBy>Glynn Bentley</cp:lastModifiedBy>
  <cp:revision>126</cp:revision>
  <cp:lastPrinted>2018-09-11T13:49:35Z</cp:lastPrinted>
  <dcterms:created xsi:type="dcterms:W3CDTF">2003-04-03T09:26:33Z</dcterms:created>
  <dcterms:modified xsi:type="dcterms:W3CDTF">2018-09-13T07:04:54Z</dcterms:modified>
</cp:coreProperties>
</file>